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notesSlides/notesSlide38.xml" ContentType="application/vnd.openxmlformats-officedocument.presentationml.notesSlide+xml"/>
  <Override PartName="/ppt/diagrams/quickStyle39.xml" ContentType="application/vnd.openxmlformats-officedocument.drawingml.diagramStyl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rawing43.xml" ContentType="application/vnd.ms-office.drawingml.diagramDrawing+xml"/>
  <Override PartName="/ppt/notesSlides/notesSlide30.xml" ContentType="application/vnd.openxmlformats-officedocument.presentationml.notesSlide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drawing32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notesSlides/notesSlide46.xml" ContentType="application/vnd.openxmlformats-officedocument.presentationml.notesSlide+xml"/>
  <Override PartName="/ppt/diagrams/quickStyle47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quickStyle36.xml" ContentType="application/vnd.openxmlformats-officedocument.drawingml.diagramStyle+xml"/>
  <Override PartName="/docProps/app.xml" ContentType="application/vnd.openxmlformats-officedocument.extended-properties+xml"/>
  <Override PartName="/ppt/diagrams/drawing37.xml" ContentType="application/vnd.ms-office.drawingml.diagramDrawing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diagrams/drawing26.xml" ContentType="application/vnd.ms-office.drawingml.diagramDrawing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colors46.xml" ContentType="application/vnd.openxmlformats-officedocument.drawingml.diagramColors+xml"/>
  <Override PartName="/ppt/diagrams/drawing40.xml" ContentType="application/vnd.ms-office.drawingml.diagramDrawing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notesSlides/notesSlide32.xml" ContentType="application/vnd.openxmlformats-officedocument.presentationml.notesSlide+xml"/>
  <Override PartName="/ppt/diagrams/quickStyle33.xml" ContentType="application/vnd.openxmlformats-officedocument.drawingml.diagramStyle+xml"/>
  <Override PartName="/ppt/diagrams/quickStyle44.xml" ContentType="application/vnd.openxmlformats-officedocument.drawingml.diagramStyle+xml"/>
  <Override PartName="/ppt/diagrams/drawing34.xml" ContentType="application/vnd.ms-office.drawingml.diagramDrawing+xml"/>
  <Override PartName="/ppt/diagrams/drawing45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diagrams/drawing5.xml" ContentType="application/vnd.ms-office.drawingml.diagramDrawing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46.xml" ContentType="application/vnd.openxmlformats-officedocument.presentationml.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notesSlides/notesSlide26.xml" ContentType="application/vnd.openxmlformats-officedocument.presentationml.notesSlid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drawing17.xml" ContentType="application/vnd.ms-office.drawingml.diagramDrawing+xml"/>
  <Override PartName="/ppt/diagrams/drawing28.xml" ContentType="application/vnd.ms-office.drawingml.diagramDrawing+xml"/>
  <Override PartName="/ppt/diagrams/layout27.xml" ContentType="application/vnd.openxmlformats-officedocument.drawingml.diagramLayout+xml"/>
  <Override PartName="/ppt/notesSlides/notesSlide51.xml" ContentType="application/vnd.openxmlformats-officedocument.presentationml.notesSlide+xml"/>
  <Override PartName="/ppt/diagrams/layout16.xml" ContentType="application/vnd.openxmlformats-officedocument.drawingml.diagramLayout+xml"/>
  <Override PartName="/ppt/notesSlides/notesSlide40.xml" ContentType="application/vnd.openxmlformats-officedocument.presentationml.notesSlide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drawing42.xml" ContentType="application/vnd.ms-office.drawingml.diagramDrawing+xml"/>
  <Override PartName="/ppt/notesSlides/notesSlide6.xml" ContentType="application/vnd.openxmlformats-officedocument.presentationml.notesSlide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drawing31.xml" ContentType="application/vnd.ms-office.drawingml.diagramDrawing+xml"/>
  <Override PartName="/ppt/diagrams/drawing20.xml" ContentType="application/vnd.ms-office.drawingml.diagramDrawing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notesSlides/notesSlide34.xml" ContentType="application/vnd.openxmlformats-officedocument.presentationml.notesSlide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diagrams/drawing47.xml" ContentType="application/vnd.ms-office.drawingml.diagramDrawing+xml"/>
  <Override PartName="/ppt/diagrams/drawing36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29.xml" ContentType="application/vnd.openxmlformats-officedocument.drawingml.diagramStyle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notesSlides/notesSlide42.xml" ContentType="application/vnd.openxmlformats-officedocument.presentationml.notesSlide+xml"/>
  <Override PartName="/ppt/diagrams/quickStyle43.xml" ContentType="application/vnd.openxmlformats-officedocument.drawingml.diagramStyle+xml"/>
  <Override PartName="/ppt/diagrams/drawing44.xml" ContentType="application/vnd.ms-office.drawingml.diagramDrawing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drawing3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drawing22.xml" ContentType="application/vnd.ms-office.drawingml.diagramDrawing+xml"/>
  <Override PartName="/ppt/diagrams/drawing11.xml" ContentType="application/vnd.ms-office.drawingml.diagramDrawing+xml"/>
  <Override PartName="/ppt/handoutMasters/handoutMaster1.xml" ContentType="application/vnd.openxmlformats-officedocument.presentationml.handoutMaster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notesSlides/notesSlide36.xml" ContentType="application/vnd.openxmlformats-officedocument.presentationml.notesSlide+xml"/>
  <Override PartName="/ppt/diagrams/quickStyle37.xml" ContentType="application/vnd.openxmlformats-officedocument.drawingml.diagramStyle+xml"/>
  <Override PartName="/ppt/diagrams/drawing38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layout37.xml" ContentType="application/vnd.openxmlformats-officedocument.drawingml.diagramLayout+xml"/>
  <Override PartName="/ppt/diagrams/drawing16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notesSlides/notesSlide50.xml" ContentType="application/vnd.openxmlformats-officedocument.presentationml.notesSlide+xml"/>
  <Override PartName="/ppt/diagrams/colors47.xml" ContentType="application/vnd.openxmlformats-officedocument.drawingml.diagramColors+xml"/>
  <Override PartName="/ppt/diagrams/drawing9.xml" ContentType="application/vnd.ms-office.drawingml.diagramDrawing+xml"/>
  <Override PartName="/ppt/diagrams/drawing41.xml" ContentType="application/vnd.ms-office.drawingml.diagramDrawing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rawing30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data30.xml" ContentType="application/vnd.openxmlformats-officedocument.drawingml.diagramData+xml"/>
  <Override PartName="/ppt/diagrams/data41.xml" ContentType="application/vnd.openxmlformats-officedocument.drawingml.diagramData+xml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diagrams/quickStyle45.xml" ContentType="application/vnd.openxmlformats-officedocument.drawingml.diagramStyle+xml"/>
  <Override PartName="/ppt/diagrams/drawing46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layout45.xml" ContentType="application/vnd.openxmlformats-officedocument.drawingml.diagramLayout+xml"/>
  <Override PartName="/ppt/diagrams/drawing13.xml" ContentType="application/vnd.ms-office.drawingml.diagramDrawing+xml"/>
  <Override PartName="/ppt/diagrams/drawing24.xml" ContentType="application/vnd.ms-office.drawingml.diagramDrawing+xml"/>
  <Override PartName="/ppt/diagrams/layout23.xml" ContentType="application/vnd.openxmlformats-officedocument.drawingml.diagramLayou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97" r:id="rId2"/>
    <p:sldId id="319" r:id="rId3"/>
    <p:sldId id="320" r:id="rId4"/>
    <p:sldId id="398" r:id="rId5"/>
    <p:sldId id="322" r:id="rId6"/>
    <p:sldId id="323" r:id="rId7"/>
    <p:sldId id="324" r:id="rId8"/>
    <p:sldId id="339" r:id="rId9"/>
    <p:sldId id="399" r:id="rId10"/>
    <p:sldId id="328" r:id="rId11"/>
    <p:sldId id="378" r:id="rId12"/>
    <p:sldId id="329" r:id="rId13"/>
    <p:sldId id="330" r:id="rId14"/>
    <p:sldId id="333" r:id="rId15"/>
    <p:sldId id="332" r:id="rId16"/>
    <p:sldId id="331" r:id="rId17"/>
    <p:sldId id="342" r:id="rId18"/>
    <p:sldId id="353" r:id="rId19"/>
    <p:sldId id="388" r:id="rId20"/>
    <p:sldId id="387" r:id="rId21"/>
    <p:sldId id="400" r:id="rId22"/>
    <p:sldId id="392" r:id="rId23"/>
    <p:sldId id="393" r:id="rId24"/>
    <p:sldId id="403" r:id="rId25"/>
    <p:sldId id="401" r:id="rId26"/>
    <p:sldId id="348" r:id="rId27"/>
    <p:sldId id="349" r:id="rId28"/>
    <p:sldId id="350" r:id="rId29"/>
    <p:sldId id="351" r:id="rId30"/>
    <p:sldId id="352" r:id="rId31"/>
    <p:sldId id="404" r:id="rId32"/>
    <p:sldId id="356" r:id="rId33"/>
    <p:sldId id="357" r:id="rId34"/>
    <p:sldId id="358" r:id="rId35"/>
    <p:sldId id="359" r:id="rId36"/>
    <p:sldId id="360" r:id="rId37"/>
    <p:sldId id="361" r:id="rId38"/>
    <p:sldId id="405" r:id="rId39"/>
    <p:sldId id="385" r:id="rId40"/>
    <p:sldId id="362" r:id="rId41"/>
    <p:sldId id="380" r:id="rId42"/>
    <p:sldId id="381" r:id="rId43"/>
    <p:sldId id="382" r:id="rId44"/>
    <p:sldId id="383" r:id="rId45"/>
    <p:sldId id="384" r:id="rId46"/>
    <p:sldId id="406" r:id="rId47"/>
    <p:sldId id="373" r:id="rId48"/>
    <p:sldId id="407" r:id="rId49"/>
    <p:sldId id="374" r:id="rId50"/>
    <p:sldId id="390" r:id="rId51"/>
    <p:sldId id="391" r:id="rId52"/>
    <p:sldId id="409" r:id="rId53"/>
    <p:sldId id="375" r:id="rId54"/>
    <p:sldId id="376" r:id="rId55"/>
    <p:sldId id="377" r:id="rId56"/>
    <p:sldId id="402" r:id="rId57"/>
    <p:sldId id="408" r:id="rId5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B507B"/>
    <a:srgbClr val="213C5C"/>
    <a:srgbClr val="93A9CF"/>
    <a:srgbClr val="E1F8FF"/>
    <a:srgbClr val="E3F7FE"/>
    <a:srgbClr val="A3AB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15620"/>
    <p:restoredTop sz="92722" autoAdjust="0"/>
  </p:normalViewPr>
  <p:slideViewPr>
    <p:cSldViewPr snapToGrid="0">
      <p:cViewPr varScale="1">
        <p:scale>
          <a:sx n="112" d="100"/>
          <a:sy n="112" d="100"/>
        </p:scale>
        <p:origin x="-15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44" y="-10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nna-MarieinnW:Dropbox:PreK%20Personal%20Files:CEEP%20Task%20Force%20Presentation%200425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nna-MarieinnW:Dropbox:PreK%20Personal%20Files:CEEP%20Task%20Force%20Presentation%200425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nna-MarieinnW:Dropbox:PreK%20Personal%20Files:CEEP%20Task%20Force%20Presentation%200425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5"/>
  <c:chart>
    <c:autoTitleDeleted val="1"/>
    <c:plotArea>
      <c:layout>
        <c:manualLayout>
          <c:layoutTarget val="inner"/>
          <c:xMode val="edge"/>
          <c:yMode val="edge"/>
          <c:x val="8.860219395652473E-2"/>
          <c:y val="9.3134899085890621E-2"/>
          <c:w val="0.62437552013315512"/>
          <c:h val="0.8827378043261852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21313728314448505"/>
                  <c:y val="0.2093863039847290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FFFFFF"/>
                        </a:solidFill>
                      </a:defRPr>
                    </a:pPr>
                    <a:r>
                      <a:rPr lang="en-US" dirty="0" smtClean="0"/>
                      <a:t>African </a:t>
                    </a:r>
                    <a:r>
                      <a:rPr lang="en-US" dirty="0"/>
                      <a:t>American</a:t>
                    </a:r>
                    <a:r>
                      <a:rPr lang="en-US" dirty="0" smtClean="0"/>
                      <a:t>/</a:t>
                    </a:r>
                    <a:br>
                      <a:rPr lang="en-US" dirty="0" smtClean="0"/>
                    </a:br>
                    <a:r>
                      <a:rPr lang="en-US" dirty="0" smtClean="0"/>
                      <a:t>Black</a:t>
                    </a:r>
                    <a:r>
                      <a:rPr lang="en-US" dirty="0"/>
                      <a:t>
46%</a:t>
                    </a:r>
                  </a:p>
                </c:rich>
              </c:tx>
              <c:spPr/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24013203380065296"/>
                      <c:h val="0.245818181818181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7.2312002666333502E-2"/>
                  <c:y val="-6.061417322834653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FFFFFF"/>
                        </a:solidFill>
                      </a:defRPr>
                    </a:pPr>
                    <a:r>
                      <a:rPr lang="en-US" dirty="0" smtClean="0"/>
                      <a:t>Caucasian/</a:t>
                    </a:r>
                    <a:br>
                      <a:rPr lang="en-US" dirty="0" smtClean="0"/>
                    </a:br>
                    <a:r>
                      <a:rPr lang="en-US" dirty="0" smtClean="0"/>
                      <a:t>White</a:t>
                    </a:r>
                    <a:r>
                      <a:rPr lang="en-US" dirty="0"/>
                      <a:t>
19%</a:t>
                    </a:r>
                  </a:p>
                </c:rich>
              </c:tx>
              <c:spPr/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860850726992498"/>
                  <c:y val="-9.842834645669335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bestFit"/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Sheet1!$B$7:$B$11</c:f>
              <c:strCache>
                <c:ptCount val="5"/>
                <c:pt idx="0">
                  <c:v>African American/Black</c:v>
                </c:pt>
                <c:pt idx="1">
                  <c:v>Caucasian/White</c:v>
                </c:pt>
                <c:pt idx="2">
                  <c:v>Latino/ Hispanic</c:v>
                </c:pt>
                <c:pt idx="3">
                  <c:v>Asian/ Pacific Islander</c:v>
                </c:pt>
                <c:pt idx="4">
                  <c:v>American Indian/ Alaska Native or Other</c:v>
                </c:pt>
              </c:strCache>
            </c:strRef>
          </c:cat>
          <c:val>
            <c:numRef>
              <c:f>Sheet1!$D$7:$D$11</c:f>
              <c:numCache>
                <c:formatCode>#,##0</c:formatCode>
                <c:ptCount val="5"/>
                <c:pt idx="0">
                  <c:v>1389</c:v>
                </c:pt>
                <c:pt idx="1">
                  <c:v>564</c:v>
                </c:pt>
                <c:pt idx="2">
                  <c:v>929</c:v>
                </c:pt>
                <c:pt idx="3" formatCode="General">
                  <c:v>67</c:v>
                </c:pt>
                <c:pt idx="4" formatCode="General">
                  <c:v>68</c:v>
                </c:pt>
              </c:numCache>
            </c:numRef>
          </c:val>
        </c:ser>
        <c:dLbls>
          <c:showCatName val="1"/>
        </c:dLbls>
        <c:firstSliceAng val="330"/>
      </c:pieChart>
      <c:spPr>
        <a:ln>
          <a:noFill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73887094241425011"/>
          <c:y val="0.29237545073221005"/>
          <c:w val="0.23833703479372803"/>
          <c:h val="0.53113694900286679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zero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autoTitleDeleted val="1"/>
    <c:plotArea>
      <c:layout>
        <c:manualLayout>
          <c:layoutTarget val="inner"/>
          <c:xMode val="edge"/>
          <c:yMode val="edge"/>
          <c:x val="1.8978102189781E-2"/>
          <c:y val="0.11833619935439099"/>
          <c:w val="0.96204379562043807"/>
          <c:h val="0.71531631821884301"/>
        </c:manualLayout>
      </c:layout>
      <c:barChart>
        <c:barDir val="col"/>
        <c:grouping val="clustered"/>
        <c:ser>
          <c:idx val="0"/>
          <c:order val="0"/>
          <c:tx>
            <c:strRef>
              <c:f>'K reading ready 14-15'!$E$3</c:f>
              <c:strCache>
                <c:ptCount val="1"/>
                <c:pt idx="0">
                  <c:v>Proficiency 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 i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'K reading ready 14-15'!$B$4:$B$9</c:f>
              <c:strCache>
                <c:ptCount val="6"/>
                <c:pt idx="0">
                  <c:v>All</c:v>
                </c:pt>
                <c:pt idx="1">
                  <c:v>African American/_x000d_Black</c:v>
                </c:pt>
                <c:pt idx="2">
                  <c:v>Asian</c:v>
                </c:pt>
                <c:pt idx="3">
                  <c:v>Caucasian/ _x000d_White</c:v>
                </c:pt>
                <c:pt idx="4">
                  <c:v>Latino/ _x000d_Hispanic</c:v>
                </c:pt>
                <c:pt idx="5">
                  <c:v>Other</c:v>
                </c:pt>
              </c:strCache>
            </c:strRef>
          </c:cat>
          <c:val>
            <c:numRef>
              <c:f>'K reading ready 14-15'!$E$4:$E$9</c:f>
              <c:numCache>
                <c:formatCode>0%</c:formatCode>
                <c:ptCount val="6"/>
                <c:pt idx="0">
                  <c:v>0.38000000000000006</c:v>
                </c:pt>
                <c:pt idx="1">
                  <c:v>0.38000000000000006</c:v>
                </c:pt>
                <c:pt idx="2">
                  <c:v>0.48000000000000004</c:v>
                </c:pt>
                <c:pt idx="3">
                  <c:v>0.65000000000000013</c:v>
                </c:pt>
                <c:pt idx="4">
                  <c:v>0.21000000000000002</c:v>
                </c:pt>
                <c:pt idx="5">
                  <c:v>0.57000000000000006</c:v>
                </c:pt>
              </c:numCache>
            </c:numRef>
          </c:val>
        </c:ser>
        <c:ser>
          <c:idx val="1"/>
          <c:order val="1"/>
          <c:tx>
            <c:strRef>
              <c:f>'K reading ready 14-15'!$F$3</c:f>
              <c:strCache>
                <c:ptCount val="1"/>
                <c:pt idx="0">
                  <c:v>Not Proficient %</c:v>
                </c:pt>
              </c:strCache>
            </c:strRef>
          </c:tx>
          <c:spPr>
            <a:solidFill>
              <a:srgbClr val="93A9CF"/>
            </a:solidFill>
          </c:spPr>
          <c:dLbls>
            <c:txPr>
              <a:bodyPr/>
              <a:lstStyle/>
              <a:p>
                <a:pPr>
                  <a:defRPr sz="1200" b="1" i="0"/>
                </a:pPr>
                <a:endParaRPr lang="en-US"/>
              </a:p>
            </c:txPr>
            <c:showVal val="1"/>
          </c:dLbls>
          <c:cat>
            <c:strRef>
              <c:f>'K reading ready 14-15'!$B$4:$B$9</c:f>
              <c:strCache>
                <c:ptCount val="6"/>
                <c:pt idx="0">
                  <c:v>All</c:v>
                </c:pt>
                <c:pt idx="1">
                  <c:v>African American/_x000d_Black</c:v>
                </c:pt>
                <c:pt idx="2">
                  <c:v>Asian</c:v>
                </c:pt>
                <c:pt idx="3">
                  <c:v>Caucasian/ _x000d_White</c:v>
                </c:pt>
                <c:pt idx="4">
                  <c:v>Latino/ _x000d_Hispanic</c:v>
                </c:pt>
                <c:pt idx="5">
                  <c:v>Other</c:v>
                </c:pt>
              </c:strCache>
            </c:strRef>
          </c:cat>
          <c:val>
            <c:numRef>
              <c:f>'K reading ready 14-15'!$F$4:$F$9</c:f>
              <c:numCache>
                <c:formatCode>0%</c:formatCode>
                <c:ptCount val="6"/>
                <c:pt idx="0">
                  <c:v>0.62000000000000011</c:v>
                </c:pt>
                <c:pt idx="1">
                  <c:v>0.62000000000000011</c:v>
                </c:pt>
                <c:pt idx="2">
                  <c:v>0.52</c:v>
                </c:pt>
                <c:pt idx="3">
                  <c:v>0.35000000000000003</c:v>
                </c:pt>
                <c:pt idx="4">
                  <c:v>0.79</c:v>
                </c:pt>
                <c:pt idx="5">
                  <c:v>0.43000000000000005</c:v>
                </c:pt>
              </c:numCache>
            </c:numRef>
          </c:val>
        </c:ser>
        <c:dLbls>
          <c:showVal val="1"/>
        </c:dLbls>
        <c:overlap val="-25"/>
        <c:axId val="108178816"/>
        <c:axId val="94233728"/>
      </c:barChart>
      <c:catAx>
        <c:axId val="108178816"/>
        <c:scaling>
          <c:orientation val="minMax"/>
        </c:scaling>
        <c:axPos val="b"/>
        <c:majorTickMark val="none"/>
        <c:tickLblPos val="nextTo"/>
        <c:txPr>
          <a:bodyPr rot="0" vert="horz"/>
          <a:lstStyle/>
          <a:p>
            <a:pPr>
              <a:defRPr sz="1400" b="1"/>
            </a:pPr>
            <a:endParaRPr lang="en-US"/>
          </a:p>
        </c:txPr>
        <c:crossAx val="94233728"/>
        <c:crosses val="autoZero"/>
        <c:auto val="1"/>
        <c:lblAlgn val="ctr"/>
        <c:lblOffset val="100"/>
      </c:catAx>
      <c:valAx>
        <c:axId val="94233728"/>
        <c:scaling>
          <c:orientation val="minMax"/>
          <c:max val="1"/>
        </c:scaling>
        <c:delete val="1"/>
        <c:axPos val="l"/>
        <c:numFmt formatCode="0%" sourceLinked="1"/>
        <c:majorTickMark val="none"/>
        <c:tickLblPos val="none"/>
        <c:crossAx val="1081788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6156376803264612"/>
          <c:y val="8.4291187739463619E-2"/>
          <c:w val="0.27395275590551205"/>
          <c:h val="8.1554590158988707E-2"/>
        </c:manualLayout>
      </c:layout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5"/>
  <c:chart>
    <c:autoTitleDeleted val="1"/>
    <c:plotArea>
      <c:layout>
        <c:manualLayout>
          <c:layoutTarget val="inner"/>
          <c:xMode val="edge"/>
          <c:yMode val="edge"/>
          <c:x val="0.21375733088428006"/>
          <c:y val="6.8965517241379309E-3"/>
          <c:w val="0.59426220548841291"/>
          <c:h val="0.94363236491990188"/>
        </c:manualLayout>
      </c:layout>
      <c:barChart>
        <c:barDir val="bar"/>
        <c:grouping val="clustered"/>
        <c:ser>
          <c:idx val="1"/>
          <c:order val="0"/>
          <c:tx>
            <c:strRef>
              <c:f>'K reading ready 14-15'!$I$3</c:f>
              <c:strCache>
                <c:ptCount val="1"/>
                <c:pt idx="0">
                  <c:v> Not Proficient</c:v>
                </c:pt>
              </c:strCache>
            </c:strRef>
          </c:tx>
          <c:spPr>
            <a:ln>
              <a:noFill/>
            </a:ln>
          </c:spPr>
          <c:dPt>
            <c:idx val="3"/>
            <c:spPr>
              <a:solidFill>
                <a:srgbClr val="93A9CF"/>
              </a:solidFill>
              <a:ln>
                <a:noFill/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/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'K reading ready 14-15'!$B$5:$B$9</c:f>
              <c:strCache>
                <c:ptCount val="5"/>
                <c:pt idx="0">
                  <c:v>African American/Black</c:v>
                </c:pt>
                <c:pt idx="1">
                  <c:v>Asian</c:v>
                </c:pt>
                <c:pt idx="2">
                  <c:v>White/Caucasian</c:v>
                </c:pt>
                <c:pt idx="3">
                  <c:v>Latino/Hispanic</c:v>
                </c:pt>
                <c:pt idx="4">
                  <c:v>Other</c:v>
                </c:pt>
              </c:strCache>
            </c:strRef>
          </c:cat>
          <c:val>
            <c:numRef>
              <c:f>'K reading ready 14-15'!$I$5:$I$9</c:f>
              <c:numCache>
                <c:formatCode>0</c:formatCode>
                <c:ptCount val="5"/>
                <c:pt idx="0">
                  <c:v>865</c:v>
                </c:pt>
                <c:pt idx="1">
                  <c:v>34.839999999999996</c:v>
                </c:pt>
                <c:pt idx="2">
                  <c:v>199</c:v>
                </c:pt>
                <c:pt idx="3">
                  <c:v>739</c:v>
                </c:pt>
                <c:pt idx="4">
                  <c:v>29.24</c:v>
                </c:pt>
              </c:numCache>
            </c:numRef>
          </c:val>
        </c:ser>
        <c:ser>
          <c:idx val="0"/>
          <c:order val="1"/>
          <c:tx>
            <c:strRef>
              <c:f>'K reading ready 14-15'!$H$3</c:f>
              <c:strCache>
                <c:ptCount val="1"/>
                <c:pt idx="0">
                  <c:v>Proficient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/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'K reading ready 14-15'!$B$5:$B$9</c:f>
              <c:strCache>
                <c:ptCount val="5"/>
                <c:pt idx="0">
                  <c:v>African American/Black</c:v>
                </c:pt>
                <c:pt idx="1">
                  <c:v>Asian</c:v>
                </c:pt>
                <c:pt idx="2">
                  <c:v>White/Caucasian</c:v>
                </c:pt>
                <c:pt idx="3">
                  <c:v>Latino/Hispanic</c:v>
                </c:pt>
                <c:pt idx="4">
                  <c:v>Other</c:v>
                </c:pt>
              </c:strCache>
            </c:strRef>
          </c:cat>
          <c:val>
            <c:numRef>
              <c:f>'K reading ready 14-15'!$H$5:$H$9</c:f>
              <c:numCache>
                <c:formatCode>0</c:formatCode>
                <c:ptCount val="5"/>
                <c:pt idx="0">
                  <c:v>524</c:v>
                </c:pt>
                <c:pt idx="1">
                  <c:v>32.160000000000011</c:v>
                </c:pt>
                <c:pt idx="2">
                  <c:v>365</c:v>
                </c:pt>
                <c:pt idx="3">
                  <c:v>190</c:v>
                </c:pt>
                <c:pt idx="4">
                  <c:v>38.760000000000012</c:v>
                </c:pt>
              </c:numCache>
            </c:numRef>
          </c:val>
        </c:ser>
        <c:dLbls/>
        <c:gapWidth val="38"/>
        <c:axId val="91690496"/>
        <c:axId val="91692032"/>
      </c:barChart>
      <c:catAx>
        <c:axId val="91690496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91692032"/>
        <c:crosses val="autoZero"/>
        <c:auto val="1"/>
        <c:lblAlgn val="ctr"/>
        <c:lblOffset val="100"/>
      </c:catAx>
      <c:valAx>
        <c:axId val="91692032"/>
        <c:scaling>
          <c:orientation val="minMax"/>
          <c:max val="900"/>
          <c:min val="0"/>
        </c:scaling>
        <c:delete val="1"/>
        <c:axPos val="b"/>
        <c:majorGridlines>
          <c:spPr>
            <a:ln>
              <a:noFill/>
            </a:ln>
          </c:spPr>
        </c:majorGridlines>
        <c:numFmt formatCode="0" sourceLinked="1"/>
        <c:tickLblPos val="nextTo"/>
        <c:crossAx val="91690496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82935751145513603"/>
          <c:y val="0.35178305729025205"/>
          <c:w val="0.16934550024467299"/>
          <c:h val="0.44884767852294305"/>
        </c:manualLayout>
      </c:layout>
      <c:txPr>
        <a:bodyPr/>
        <a:lstStyle/>
        <a:p>
          <a:pPr>
            <a:defRPr sz="1400" kern="300"/>
          </a:pPr>
          <a:endParaRPr lang="en-US"/>
        </a:p>
      </c:txPr>
    </c:legend>
    <c:plotVisOnly val="1"/>
    <c:dispBlanksAs val="zero"/>
  </c:chart>
  <c:spPr>
    <a:ln>
      <a:noFill/>
    </a:ln>
  </c:sp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D52797-C475-4E56-BDBA-78C3C8ACE3F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6AE76B-07AF-47E8-91BC-DA75A99043B6}">
      <dgm:prSet/>
      <dgm:spPr/>
      <dgm:t>
        <a:bodyPr/>
        <a:lstStyle/>
        <a:p>
          <a:pPr rtl="0"/>
          <a:r>
            <a:rPr lang="en-US" b="1" dirty="0" smtClean="0"/>
            <a:t>Durham’s Community Early Education/Preschool (CEE/P) Task Force </a:t>
          </a:r>
          <a:endParaRPr lang="en-US" b="1" dirty="0"/>
        </a:p>
      </dgm:t>
    </dgm:pt>
    <dgm:pt modelId="{99A41D2C-9BB0-4872-9A4C-58A07CE42F3B}" type="parTrans" cxnId="{5F6BFB70-98D5-443D-A61B-D7ED44BA39D6}">
      <dgm:prSet/>
      <dgm:spPr/>
      <dgm:t>
        <a:bodyPr/>
        <a:lstStyle/>
        <a:p>
          <a:endParaRPr lang="en-US"/>
        </a:p>
      </dgm:t>
    </dgm:pt>
    <dgm:pt modelId="{7770843C-24D7-406E-8022-1AC012FF8D44}" type="sibTrans" cxnId="{5F6BFB70-98D5-443D-A61B-D7ED44BA39D6}">
      <dgm:prSet/>
      <dgm:spPr/>
      <dgm:t>
        <a:bodyPr/>
        <a:lstStyle/>
        <a:p>
          <a:endParaRPr lang="en-US"/>
        </a:p>
      </dgm:t>
    </dgm:pt>
    <dgm:pt modelId="{CADA1602-6122-4225-8AD3-C25E29F0345C}" type="pres">
      <dgm:prSet presAssocID="{46D52797-C475-4E56-BDBA-78C3C8ACE3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8C2592-23B0-406F-A7CB-49FF8F7C2779}" type="pres">
      <dgm:prSet presAssocID="{766AE76B-07AF-47E8-91BC-DA75A99043B6}" presName="circle1" presStyleLbl="node1" presStyleIdx="0" presStyleCnt="1"/>
      <dgm:spPr/>
      <dgm:t>
        <a:bodyPr/>
        <a:lstStyle/>
        <a:p>
          <a:endParaRPr lang="en-US"/>
        </a:p>
      </dgm:t>
    </dgm:pt>
    <dgm:pt modelId="{97983089-11CF-478E-935E-C42F1581C744}" type="pres">
      <dgm:prSet presAssocID="{766AE76B-07AF-47E8-91BC-DA75A99043B6}" presName="space" presStyleCnt="0"/>
      <dgm:spPr/>
    </dgm:pt>
    <dgm:pt modelId="{88AD89FF-9CE7-4911-ABCC-7475CCF5B0FD}" type="pres">
      <dgm:prSet presAssocID="{766AE76B-07AF-47E8-91BC-DA75A99043B6}" presName="rect1" presStyleLbl="alignAcc1" presStyleIdx="0" presStyleCnt="1"/>
      <dgm:spPr/>
      <dgm:t>
        <a:bodyPr/>
        <a:lstStyle/>
        <a:p>
          <a:endParaRPr lang="en-US"/>
        </a:p>
      </dgm:t>
    </dgm:pt>
    <dgm:pt modelId="{D1FCADBF-DE26-4E16-A395-0EECB4DD667E}" type="pres">
      <dgm:prSet presAssocID="{766AE76B-07AF-47E8-91BC-DA75A99043B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6BFB70-98D5-443D-A61B-D7ED44BA39D6}" srcId="{46D52797-C475-4E56-BDBA-78C3C8ACE3FB}" destId="{766AE76B-07AF-47E8-91BC-DA75A99043B6}" srcOrd="0" destOrd="0" parTransId="{99A41D2C-9BB0-4872-9A4C-58A07CE42F3B}" sibTransId="{7770843C-24D7-406E-8022-1AC012FF8D44}"/>
    <dgm:cxn modelId="{E7B1CDBB-5B31-4C6C-8C17-CDF96DD558E1}" type="presOf" srcId="{46D52797-C475-4E56-BDBA-78C3C8ACE3FB}" destId="{CADA1602-6122-4225-8AD3-C25E29F0345C}" srcOrd="0" destOrd="0" presId="urn:microsoft.com/office/officeart/2005/8/layout/target3"/>
    <dgm:cxn modelId="{CF8FC1F5-6D8C-49AA-ACB0-A9208D9391ED}" type="presOf" srcId="{766AE76B-07AF-47E8-91BC-DA75A99043B6}" destId="{88AD89FF-9CE7-4911-ABCC-7475CCF5B0FD}" srcOrd="0" destOrd="0" presId="urn:microsoft.com/office/officeart/2005/8/layout/target3"/>
    <dgm:cxn modelId="{5671C3BF-064B-4DED-8838-8071EBED28E3}" type="presOf" srcId="{766AE76B-07AF-47E8-91BC-DA75A99043B6}" destId="{D1FCADBF-DE26-4E16-A395-0EECB4DD667E}" srcOrd="1" destOrd="0" presId="urn:microsoft.com/office/officeart/2005/8/layout/target3"/>
    <dgm:cxn modelId="{E6959DFD-31CC-48D0-B418-067A1CE87B11}" type="presParOf" srcId="{CADA1602-6122-4225-8AD3-C25E29F0345C}" destId="{818C2592-23B0-406F-A7CB-49FF8F7C2779}" srcOrd="0" destOrd="0" presId="urn:microsoft.com/office/officeart/2005/8/layout/target3"/>
    <dgm:cxn modelId="{05BDB1B2-311A-497D-A54A-1F36067F9AF3}" type="presParOf" srcId="{CADA1602-6122-4225-8AD3-C25E29F0345C}" destId="{97983089-11CF-478E-935E-C42F1581C744}" srcOrd="1" destOrd="0" presId="urn:microsoft.com/office/officeart/2005/8/layout/target3"/>
    <dgm:cxn modelId="{992BEA9F-152A-4A94-812E-5CE61A809107}" type="presParOf" srcId="{CADA1602-6122-4225-8AD3-C25E29F0345C}" destId="{88AD89FF-9CE7-4911-ABCC-7475CCF5B0FD}" srcOrd="2" destOrd="0" presId="urn:microsoft.com/office/officeart/2005/8/layout/target3"/>
    <dgm:cxn modelId="{32F414E2-4FDB-4819-8E8C-42095C219A1D}" type="presParOf" srcId="{CADA1602-6122-4225-8AD3-C25E29F0345C}" destId="{D1FCADBF-DE26-4E16-A395-0EECB4DD667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>
        <a:solidFill>
          <a:srgbClr val="FFFFFF">
            <a:alpha val="90000"/>
          </a:srgbClr>
        </a:solidFill>
      </dgm:spPr>
      <dgm:t>
        <a:bodyPr/>
        <a:lstStyle/>
        <a:p>
          <a:pPr algn="ctr" rtl="0">
            <a:spcAft>
              <a:spcPts val="0"/>
            </a:spcAft>
          </a:pPr>
          <a:r>
            <a:rPr lang="en-US" sz="3200" b="1" dirty="0" smtClean="0">
              <a:solidFill>
                <a:schemeClr val="tx1"/>
              </a:solidFill>
            </a:rPr>
            <a:t>What does that mean in terms of actual children? Of the 3,017 tested </a:t>
          </a:r>
          <a:r>
            <a:rPr lang="en-US" sz="2400" b="1" i="1" dirty="0" smtClean="0">
              <a:solidFill>
                <a:schemeClr val="tx1"/>
              </a:solidFill>
            </a:rPr>
            <a:t>(2014-15)</a:t>
          </a:r>
          <a:r>
            <a:rPr lang="en-US" sz="3200" b="1" dirty="0" smtClean="0">
              <a:solidFill>
                <a:schemeClr val="tx1"/>
              </a:solidFill>
            </a:rPr>
            <a:t>…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 sz="1600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 sz="1600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  <dgm:t>
        <a:bodyPr/>
        <a:lstStyle/>
        <a:p>
          <a:endParaRPr lang="en-US"/>
        </a:p>
      </dgm:t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X="100000" custScaleY="100000" custLinFactNeighborX="-48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4A1842-8613-4F28-98D8-AD2B89CFA626}" type="presOf" srcId="{AB0FFEA8-B8F6-4E86-BA50-A0493DEDED3A}" destId="{466B98BD-4C27-4977-8382-01AB2FFC2AC7}" srcOrd="0" destOrd="0" presId="urn:microsoft.com/office/officeart/2005/8/layout/target3"/>
    <dgm:cxn modelId="{F619FD1D-D1CB-4B88-845E-1A11C615514E}" type="presOf" srcId="{AB0FFEA8-B8F6-4E86-BA50-A0493DEDED3A}" destId="{B14619F9-6443-4604-903A-86D0B070705F}" srcOrd="1" destOrd="0" presId="urn:microsoft.com/office/officeart/2005/8/layout/target3"/>
    <dgm:cxn modelId="{D7B7571F-D0EA-44EA-A17D-7677181476F6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607B6EE1-D789-4D04-93D9-D6707981FAEC}" type="presParOf" srcId="{0C00BA66-8856-4F20-B2C2-A0C04BE78B75}" destId="{0054E277-C2A2-4BD1-90CD-43945955DEB7}" srcOrd="0" destOrd="0" presId="urn:microsoft.com/office/officeart/2005/8/layout/target3"/>
    <dgm:cxn modelId="{6B6631A1-B512-4059-9B8D-FE923D9D372C}" type="presParOf" srcId="{0C00BA66-8856-4F20-B2C2-A0C04BE78B75}" destId="{152A1F19-6B8E-4888-A36C-DB5B14ACF5B9}" srcOrd="1" destOrd="0" presId="urn:microsoft.com/office/officeart/2005/8/layout/target3"/>
    <dgm:cxn modelId="{FD6AB660-A04F-4EFD-A74E-190805C5F76F}" type="presParOf" srcId="{0C00BA66-8856-4F20-B2C2-A0C04BE78B75}" destId="{466B98BD-4C27-4977-8382-01AB2FFC2AC7}" srcOrd="2" destOrd="0" presId="urn:microsoft.com/office/officeart/2005/8/layout/target3"/>
    <dgm:cxn modelId="{C62F1B6B-4028-4930-B969-8B26B2861003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/>
      <dgm:spPr>
        <a:solidFill>
          <a:srgbClr val="FFFFFF">
            <a:alpha val="90000"/>
          </a:srgbClr>
        </a:solidFill>
      </dgm:spPr>
      <dgm:t>
        <a:bodyPr/>
        <a:lstStyle/>
        <a:p>
          <a:pPr algn="ctr" rtl="0"/>
          <a:r>
            <a:rPr lang="en-US" b="1" dirty="0" smtClean="0"/>
            <a:t>Just over ¼ of households with 4-year-olds are really struggling economically</a:t>
          </a:r>
          <a:endParaRPr lang="en-US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LinFactNeighborX="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231093-AA12-427C-8E37-BD3999E614C6}" type="presOf" srcId="{AB0FFEA8-B8F6-4E86-BA50-A0493DEDED3A}" destId="{B14619F9-6443-4604-903A-86D0B070705F}" srcOrd="1" destOrd="0" presId="urn:microsoft.com/office/officeart/2005/8/layout/target3"/>
    <dgm:cxn modelId="{68FA4142-46D0-4379-B670-2B10BFD60FAE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B05F196E-DEE3-44C6-971C-70D5CEB3A37E}" type="presOf" srcId="{AB0FFEA8-B8F6-4E86-BA50-A0493DEDED3A}" destId="{466B98BD-4C27-4977-8382-01AB2FFC2AC7}" srcOrd="0" destOrd="0" presId="urn:microsoft.com/office/officeart/2005/8/layout/target3"/>
    <dgm:cxn modelId="{B82E0176-79C9-4C5D-83E5-337CFA0EA798}" type="presParOf" srcId="{0C00BA66-8856-4F20-B2C2-A0C04BE78B75}" destId="{0054E277-C2A2-4BD1-90CD-43945955DEB7}" srcOrd="0" destOrd="0" presId="urn:microsoft.com/office/officeart/2005/8/layout/target3"/>
    <dgm:cxn modelId="{39EEA347-AE2D-4AD9-A57C-895516C52903}" type="presParOf" srcId="{0C00BA66-8856-4F20-B2C2-A0C04BE78B75}" destId="{152A1F19-6B8E-4888-A36C-DB5B14ACF5B9}" srcOrd="1" destOrd="0" presId="urn:microsoft.com/office/officeart/2005/8/layout/target3"/>
    <dgm:cxn modelId="{D6BB0AFD-26D9-4B3C-8273-312BB65CB93E}" type="presParOf" srcId="{0C00BA66-8856-4F20-B2C2-A0C04BE78B75}" destId="{466B98BD-4C27-4977-8382-01AB2FFC2AC7}" srcOrd="2" destOrd="0" presId="urn:microsoft.com/office/officeart/2005/8/layout/target3"/>
    <dgm:cxn modelId="{A37E640F-85B9-41E0-8AA2-49804CFB1644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33C3D26-CD8F-3C40-9B9C-26AF47EF4F97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646E2E-4854-2E43-91C0-CEA468AEECF0}">
      <dgm:prSet phldrT="[Text]"/>
      <dgm:spPr/>
      <dgm:t>
        <a:bodyPr/>
        <a:lstStyle/>
        <a:p>
          <a:r>
            <a:rPr lang="en-US" dirty="0" smtClean="0"/>
            <a:t>Early Head Start/Head Start</a:t>
          </a:r>
          <a:endParaRPr lang="en-US" dirty="0"/>
        </a:p>
      </dgm:t>
    </dgm:pt>
    <dgm:pt modelId="{CDF06C8C-190F-904C-BF78-76099F88FA31}" type="parTrans" cxnId="{7FFAB9A5-5BF1-2743-9DC3-46E7F88FBAD8}">
      <dgm:prSet/>
      <dgm:spPr/>
      <dgm:t>
        <a:bodyPr/>
        <a:lstStyle/>
        <a:p>
          <a:endParaRPr lang="en-US"/>
        </a:p>
      </dgm:t>
    </dgm:pt>
    <dgm:pt modelId="{3AC2C938-48B9-8D4B-BCDA-6B0FA04B54F2}" type="sibTrans" cxnId="{7FFAB9A5-5BF1-2743-9DC3-46E7F88FBAD8}">
      <dgm:prSet/>
      <dgm:spPr/>
      <dgm:t>
        <a:bodyPr/>
        <a:lstStyle/>
        <a:p>
          <a:endParaRPr lang="en-US"/>
        </a:p>
      </dgm:t>
    </dgm:pt>
    <dgm:pt modelId="{E3416A36-395E-A64F-9C9D-FDBE7F683319}">
      <dgm:prSet phldrT="[Text]"/>
      <dgm:spPr/>
      <dgm:t>
        <a:bodyPr/>
        <a:lstStyle/>
        <a:p>
          <a:r>
            <a:rPr lang="en-US" dirty="0" smtClean="0"/>
            <a:t>DSS Child Care Subsidy Vouchers</a:t>
          </a:r>
          <a:endParaRPr lang="en-US" dirty="0"/>
        </a:p>
      </dgm:t>
    </dgm:pt>
    <dgm:pt modelId="{686C522A-9803-CA48-9A66-3409DEBDFCA8}" type="parTrans" cxnId="{6F472B71-CF29-204F-86EC-B4C9E5A21103}">
      <dgm:prSet/>
      <dgm:spPr/>
      <dgm:t>
        <a:bodyPr/>
        <a:lstStyle/>
        <a:p>
          <a:endParaRPr lang="en-US"/>
        </a:p>
      </dgm:t>
    </dgm:pt>
    <dgm:pt modelId="{CE25ED95-83EE-1649-B6DF-94AD9CBA8DF1}" type="sibTrans" cxnId="{6F472B71-CF29-204F-86EC-B4C9E5A21103}">
      <dgm:prSet/>
      <dgm:spPr/>
      <dgm:t>
        <a:bodyPr/>
        <a:lstStyle/>
        <a:p>
          <a:endParaRPr lang="en-US"/>
        </a:p>
      </dgm:t>
    </dgm:pt>
    <dgm:pt modelId="{D816C16C-541A-BC41-B0E6-0AF030C5A6DB}">
      <dgm:prSet phldrT="[Text]"/>
      <dgm:spPr/>
      <dgm:t>
        <a:bodyPr/>
        <a:lstStyle/>
        <a:p>
          <a:r>
            <a:rPr lang="en-US" dirty="0" smtClean="0"/>
            <a:t>CCSA and Durham Smart Start</a:t>
          </a:r>
          <a:endParaRPr lang="en-US" dirty="0"/>
        </a:p>
      </dgm:t>
    </dgm:pt>
    <dgm:pt modelId="{163B803B-67D4-F549-AB8B-AA09687A330D}" type="parTrans" cxnId="{F307B3EA-34CA-E84F-BD0E-FDE2662FB70B}">
      <dgm:prSet/>
      <dgm:spPr/>
      <dgm:t>
        <a:bodyPr/>
        <a:lstStyle/>
        <a:p>
          <a:endParaRPr lang="en-US"/>
        </a:p>
      </dgm:t>
    </dgm:pt>
    <dgm:pt modelId="{4114EED0-3043-8640-9CDB-FFB907642CB6}" type="sibTrans" cxnId="{F307B3EA-34CA-E84F-BD0E-FDE2662FB70B}">
      <dgm:prSet/>
      <dgm:spPr/>
      <dgm:t>
        <a:bodyPr/>
        <a:lstStyle/>
        <a:p>
          <a:endParaRPr lang="en-US"/>
        </a:p>
      </dgm:t>
    </dgm:pt>
    <dgm:pt modelId="{80C263ED-C51A-994F-A0A5-10514358A1A9}">
      <dgm:prSet phldrT="[Text]"/>
      <dgm:spPr/>
      <dgm:t>
        <a:bodyPr/>
        <a:lstStyle/>
        <a:p>
          <a:r>
            <a:rPr lang="en-US" dirty="0" smtClean="0"/>
            <a:t>Durham HUD</a:t>
          </a:r>
          <a:endParaRPr lang="en-US" dirty="0"/>
        </a:p>
      </dgm:t>
    </dgm:pt>
    <dgm:pt modelId="{E03829C7-A6CC-EB40-ABA5-573EA4FCF1AE}" type="parTrans" cxnId="{A655F839-072F-1741-9362-81CB4F916BF6}">
      <dgm:prSet/>
      <dgm:spPr/>
      <dgm:t>
        <a:bodyPr/>
        <a:lstStyle/>
        <a:p>
          <a:endParaRPr lang="en-US"/>
        </a:p>
      </dgm:t>
    </dgm:pt>
    <dgm:pt modelId="{74695AF7-DD38-D54F-ABD4-941E80F7C8CE}" type="sibTrans" cxnId="{A655F839-072F-1741-9362-81CB4F916BF6}">
      <dgm:prSet/>
      <dgm:spPr/>
      <dgm:t>
        <a:bodyPr/>
        <a:lstStyle/>
        <a:p>
          <a:endParaRPr lang="en-US"/>
        </a:p>
      </dgm:t>
    </dgm:pt>
    <dgm:pt modelId="{DA4134EC-1BEC-1C40-AEA9-5B3295788BC2}">
      <dgm:prSet phldrT="[Text]"/>
      <dgm:spPr/>
      <dgm:t>
        <a:bodyPr/>
        <a:lstStyle/>
        <a:p>
          <a:r>
            <a:rPr lang="en-US" dirty="0" smtClean="0"/>
            <a:t>NC Pre-K</a:t>
          </a:r>
          <a:endParaRPr lang="en-US" dirty="0"/>
        </a:p>
      </dgm:t>
    </dgm:pt>
    <dgm:pt modelId="{FF1C52E1-5B29-C246-BECA-69A5F63CD05F}" type="parTrans" cxnId="{048695BB-5C23-1E42-875B-4E842C7A62B0}">
      <dgm:prSet/>
      <dgm:spPr/>
      <dgm:t>
        <a:bodyPr/>
        <a:lstStyle/>
        <a:p>
          <a:endParaRPr lang="en-US"/>
        </a:p>
      </dgm:t>
    </dgm:pt>
    <dgm:pt modelId="{B9D061AA-87F8-244F-AC38-D3466290260C}" type="sibTrans" cxnId="{048695BB-5C23-1E42-875B-4E842C7A62B0}">
      <dgm:prSet/>
      <dgm:spPr/>
      <dgm:t>
        <a:bodyPr/>
        <a:lstStyle/>
        <a:p>
          <a:endParaRPr lang="en-US"/>
        </a:p>
      </dgm:t>
    </dgm:pt>
    <dgm:pt modelId="{9F128393-744B-014B-AAA8-7066C0972B46}" type="pres">
      <dgm:prSet presAssocID="{233C3D26-CD8F-3C40-9B9C-26AF47EF4F9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58E4FC3-5280-4B4F-BDE1-767F801D3135}" type="pres">
      <dgm:prSet presAssocID="{B6646E2E-4854-2E43-91C0-CEA468AEECF0}" presName="composite" presStyleCnt="0"/>
      <dgm:spPr/>
    </dgm:pt>
    <dgm:pt modelId="{658D5344-A78D-044D-BC63-A358FA531D81}" type="pres">
      <dgm:prSet presAssocID="{B6646E2E-4854-2E43-91C0-CEA468AEECF0}" presName="LShape" presStyleLbl="alignNode1" presStyleIdx="0" presStyleCnt="9"/>
      <dgm:spPr/>
    </dgm:pt>
    <dgm:pt modelId="{21046E6F-B0C7-A44D-8B9F-B6F977DC3399}" type="pres">
      <dgm:prSet presAssocID="{B6646E2E-4854-2E43-91C0-CEA468AEECF0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06E7C-8826-DA4C-B82F-E918ACA7DFDF}" type="pres">
      <dgm:prSet presAssocID="{B6646E2E-4854-2E43-91C0-CEA468AEECF0}" presName="Triangle" presStyleLbl="alignNode1" presStyleIdx="1" presStyleCnt="9"/>
      <dgm:spPr/>
    </dgm:pt>
    <dgm:pt modelId="{AC2D0411-5524-E448-82DA-B24BBB089A66}" type="pres">
      <dgm:prSet presAssocID="{3AC2C938-48B9-8D4B-BCDA-6B0FA04B54F2}" presName="sibTrans" presStyleCnt="0"/>
      <dgm:spPr/>
    </dgm:pt>
    <dgm:pt modelId="{09CD89D3-9DDC-FC42-B67F-8D9D606B68CD}" type="pres">
      <dgm:prSet presAssocID="{3AC2C938-48B9-8D4B-BCDA-6B0FA04B54F2}" presName="space" presStyleCnt="0"/>
      <dgm:spPr/>
    </dgm:pt>
    <dgm:pt modelId="{58D85F07-A15C-3244-AFE2-5831612E919B}" type="pres">
      <dgm:prSet presAssocID="{E3416A36-395E-A64F-9C9D-FDBE7F683319}" presName="composite" presStyleCnt="0"/>
      <dgm:spPr/>
    </dgm:pt>
    <dgm:pt modelId="{5FD2B00B-F644-D04E-B9FD-E9EEE77B4FDA}" type="pres">
      <dgm:prSet presAssocID="{E3416A36-395E-A64F-9C9D-FDBE7F683319}" presName="LShape" presStyleLbl="alignNode1" presStyleIdx="2" presStyleCnt="9"/>
      <dgm:spPr/>
    </dgm:pt>
    <dgm:pt modelId="{94F83E65-C439-0D4B-91DD-807539B95711}" type="pres">
      <dgm:prSet presAssocID="{E3416A36-395E-A64F-9C9D-FDBE7F683319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F2CD97-808F-444E-8AB3-1AC912A7CEBC}" type="pres">
      <dgm:prSet presAssocID="{E3416A36-395E-A64F-9C9D-FDBE7F683319}" presName="Triangle" presStyleLbl="alignNode1" presStyleIdx="3" presStyleCnt="9"/>
      <dgm:spPr/>
    </dgm:pt>
    <dgm:pt modelId="{3B590950-F6B4-2345-A01D-E22D29B7B463}" type="pres">
      <dgm:prSet presAssocID="{CE25ED95-83EE-1649-B6DF-94AD9CBA8DF1}" presName="sibTrans" presStyleCnt="0"/>
      <dgm:spPr/>
    </dgm:pt>
    <dgm:pt modelId="{7BE46EAD-EDB4-D648-8EC9-26B880067EDA}" type="pres">
      <dgm:prSet presAssocID="{CE25ED95-83EE-1649-B6DF-94AD9CBA8DF1}" presName="space" presStyleCnt="0"/>
      <dgm:spPr/>
    </dgm:pt>
    <dgm:pt modelId="{4276E82E-615D-2546-A59F-61DDE96308F8}" type="pres">
      <dgm:prSet presAssocID="{DA4134EC-1BEC-1C40-AEA9-5B3295788BC2}" presName="composite" presStyleCnt="0"/>
      <dgm:spPr/>
    </dgm:pt>
    <dgm:pt modelId="{A87118A4-9D65-8D4B-AF3F-0750F298C722}" type="pres">
      <dgm:prSet presAssocID="{DA4134EC-1BEC-1C40-AEA9-5B3295788BC2}" presName="LShape" presStyleLbl="alignNode1" presStyleIdx="4" presStyleCnt="9"/>
      <dgm:spPr/>
    </dgm:pt>
    <dgm:pt modelId="{BAA41436-17F7-344D-8BCC-A618121B022B}" type="pres">
      <dgm:prSet presAssocID="{DA4134EC-1BEC-1C40-AEA9-5B3295788BC2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CDDBA5-6666-F044-9066-D1BE59586932}" type="pres">
      <dgm:prSet presAssocID="{DA4134EC-1BEC-1C40-AEA9-5B3295788BC2}" presName="Triangle" presStyleLbl="alignNode1" presStyleIdx="5" presStyleCnt="9"/>
      <dgm:spPr/>
    </dgm:pt>
    <dgm:pt modelId="{DAA4FC90-7A39-234B-B44C-56BF352D58C8}" type="pres">
      <dgm:prSet presAssocID="{B9D061AA-87F8-244F-AC38-D3466290260C}" presName="sibTrans" presStyleCnt="0"/>
      <dgm:spPr/>
    </dgm:pt>
    <dgm:pt modelId="{87C1E6C9-D093-E945-AE7B-995DF58A6853}" type="pres">
      <dgm:prSet presAssocID="{B9D061AA-87F8-244F-AC38-D3466290260C}" presName="space" presStyleCnt="0"/>
      <dgm:spPr/>
    </dgm:pt>
    <dgm:pt modelId="{E9D4E834-FE0B-6544-9FFF-064AFC6D9C28}" type="pres">
      <dgm:prSet presAssocID="{80C263ED-C51A-994F-A0A5-10514358A1A9}" presName="composite" presStyleCnt="0"/>
      <dgm:spPr/>
    </dgm:pt>
    <dgm:pt modelId="{ADDD7708-9572-2D4B-9983-564DAEBC45E7}" type="pres">
      <dgm:prSet presAssocID="{80C263ED-C51A-994F-A0A5-10514358A1A9}" presName="LShape" presStyleLbl="alignNode1" presStyleIdx="6" presStyleCnt="9"/>
      <dgm:spPr/>
    </dgm:pt>
    <dgm:pt modelId="{16203185-5ACC-BF4C-9189-2D2D2B29719F}" type="pres">
      <dgm:prSet presAssocID="{80C263ED-C51A-994F-A0A5-10514358A1A9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0CDEBF-D8E4-4E48-93D5-8B314571DA65}" type="pres">
      <dgm:prSet presAssocID="{80C263ED-C51A-994F-A0A5-10514358A1A9}" presName="Triangle" presStyleLbl="alignNode1" presStyleIdx="7" presStyleCnt="9"/>
      <dgm:spPr/>
    </dgm:pt>
    <dgm:pt modelId="{498E82D8-7C51-4F44-867B-70493C1B7E10}" type="pres">
      <dgm:prSet presAssocID="{74695AF7-DD38-D54F-ABD4-941E80F7C8CE}" presName="sibTrans" presStyleCnt="0"/>
      <dgm:spPr/>
    </dgm:pt>
    <dgm:pt modelId="{07A2F281-79D4-A34A-AFF3-641F1C745F26}" type="pres">
      <dgm:prSet presAssocID="{74695AF7-DD38-D54F-ABD4-941E80F7C8CE}" presName="space" presStyleCnt="0"/>
      <dgm:spPr/>
    </dgm:pt>
    <dgm:pt modelId="{6DFB207E-EEF4-F34B-B42C-E41D758965A8}" type="pres">
      <dgm:prSet presAssocID="{D816C16C-541A-BC41-B0E6-0AF030C5A6DB}" presName="composite" presStyleCnt="0"/>
      <dgm:spPr/>
    </dgm:pt>
    <dgm:pt modelId="{90970F06-E1FC-634A-A58B-68E5B48E982F}" type="pres">
      <dgm:prSet presAssocID="{D816C16C-541A-BC41-B0E6-0AF030C5A6DB}" presName="LShape" presStyleLbl="alignNode1" presStyleIdx="8" presStyleCnt="9"/>
      <dgm:spPr/>
    </dgm:pt>
    <dgm:pt modelId="{1BC59DFC-248C-6446-BD6A-533079817171}" type="pres">
      <dgm:prSet presAssocID="{D816C16C-541A-BC41-B0E6-0AF030C5A6DB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955BC3-A9B7-447D-8E60-A8B11BEBF080}" type="presOf" srcId="{233C3D26-CD8F-3C40-9B9C-26AF47EF4F97}" destId="{9F128393-744B-014B-AAA8-7066C0972B46}" srcOrd="0" destOrd="0" presId="urn:microsoft.com/office/officeart/2009/3/layout/StepUpProcess"/>
    <dgm:cxn modelId="{F307B3EA-34CA-E84F-BD0E-FDE2662FB70B}" srcId="{233C3D26-CD8F-3C40-9B9C-26AF47EF4F97}" destId="{D816C16C-541A-BC41-B0E6-0AF030C5A6DB}" srcOrd="4" destOrd="0" parTransId="{163B803B-67D4-F549-AB8B-AA09687A330D}" sibTransId="{4114EED0-3043-8640-9CDB-FFB907642CB6}"/>
    <dgm:cxn modelId="{048695BB-5C23-1E42-875B-4E842C7A62B0}" srcId="{233C3D26-CD8F-3C40-9B9C-26AF47EF4F97}" destId="{DA4134EC-1BEC-1C40-AEA9-5B3295788BC2}" srcOrd="2" destOrd="0" parTransId="{FF1C52E1-5B29-C246-BECA-69A5F63CD05F}" sibTransId="{B9D061AA-87F8-244F-AC38-D3466290260C}"/>
    <dgm:cxn modelId="{7FFAB9A5-5BF1-2743-9DC3-46E7F88FBAD8}" srcId="{233C3D26-CD8F-3C40-9B9C-26AF47EF4F97}" destId="{B6646E2E-4854-2E43-91C0-CEA468AEECF0}" srcOrd="0" destOrd="0" parTransId="{CDF06C8C-190F-904C-BF78-76099F88FA31}" sibTransId="{3AC2C938-48B9-8D4B-BCDA-6B0FA04B54F2}"/>
    <dgm:cxn modelId="{8990B879-3406-42ED-A21C-34DFC8FED674}" type="presOf" srcId="{D816C16C-541A-BC41-B0E6-0AF030C5A6DB}" destId="{1BC59DFC-248C-6446-BD6A-533079817171}" srcOrd="0" destOrd="0" presId="urn:microsoft.com/office/officeart/2009/3/layout/StepUpProcess"/>
    <dgm:cxn modelId="{2F28B7A3-A743-4AF5-B83F-C7DF4E213A1A}" type="presOf" srcId="{80C263ED-C51A-994F-A0A5-10514358A1A9}" destId="{16203185-5ACC-BF4C-9189-2D2D2B29719F}" srcOrd="0" destOrd="0" presId="urn:microsoft.com/office/officeart/2009/3/layout/StepUpProcess"/>
    <dgm:cxn modelId="{EF671FBF-9A9A-4505-81B5-DDA0283CBDC8}" type="presOf" srcId="{DA4134EC-1BEC-1C40-AEA9-5B3295788BC2}" destId="{BAA41436-17F7-344D-8BCC-A618121B022B}" srcOrd="0" destOrd="0" presId="urn:microsoft.com/office/officeart/2009/3/layout/StepUpProcess"/>
    <dgm:cxn modelId="{6F472B71-CF29-204F-86EC-B4C9E5A21103}" srcId="{233C3D26-CD8F-3C40-9B9C-26AF47EF4F97}" destId="{E3416A36-395E-A64F-9C9D-FDBE7F683319}" srcOrd="1" destOrd="0" parTransId="{686C522A-9803-CA48-9A66-3409DEBDFCA8}" sibTransId="{CE25ED95-83EE-1649-B6DF-94AD9CBA8DF1}"/>
    <dgm:cxn modelId="{5525D53E-9F1E-4C1C-BB01-C91E3D74623E}" type="presOf" srcId="{E3416A36-395E-A64F-9C9D-FDBE7F683319}" destId="{94F83E65-C439-0D4B-91DD-807539B95711}" srcOrd="0" destOrd="0" presId="urn:microsoft.com/office/officeart/2009/3/layout/StepUpProcess"/>
    <dgm:cxn modelId="{C4BD1E08-3F8E-4FA0-B217-919DCE0A6C0B}" type="presOf" srcId="{B6646E2E-4854-2E43-91C0-CEA468AEECF0}" destId="{21046E6F-B0C7-A44D-8B9F-B6F977DC3399}" srcOrd="0" destOrd="0" presId="urn:microsoft.com/office/officeart/2009/3/layout/StepUpProcess"/>
    <dgm:cxn modelId="{A655F839-072F-1741-9362-81CB4F916BF6}" srcId="{233C3D26-CD8F-3C40-9B9C-26AF47EF4F97}" destId="{80C263ED-C51A-994F-A0A5-10514358A1A9}" srcOrd="3" destOrd="0" parTransId="{E03829C7-A6CC-EB40-ABA5-573EA4FCF1AE}" sibTransId="{74695AF7-DD38-D54F-ABD4-941E80F7C8CE}"/>
    <dgm:cxn modelId="{1A785353-83FB-4527-937F-923B753687E7}" type="presParOf" srcId="{9F128393-744B-014B-AAA8-7066C0972B46}" destId="{158E4FC3-5280-4B4F-BDE1-767F801D3135}" srcOrd="0" destOrd="0" presId="urn:microsoft.com/office/officeart/2009/3/layout/StepUpProcess"/>
    <dgm:cxn modelId="{6199B85C-C6CB-42F3-B56D-C575EA80E77E}" type="presParOf" srcId="{158E4FC3-5280-4B4F-BDE1-767F801D3135}" destId="{658D5344-A78D-044D-BC63-A358FA531D81}" srcOrd="0" destOrd="0" presId="urn:microsoft.com/office/officeart/2009/3/layout/StepUpProcess"/>
    <dgm:cxn modelId="{E9B36CB3-E475-4285-AD70-0EED698C230F}" type="presParOf" srcId="{158E4FC3-5280-4B4F-BDE1-767F801D3135}" destId="{21046E6F-B0C7-A44D-8B9F-B6F977DC3399}" srcOrd="1" destOrd="0" presId="urn:microsoft.com/office/officeart/2009/3/layout/StepUpProcess"/>
    <dgm:cxn modelId="{8A11BF96-8468-48DC-958A-3AB5F8D38A4A}" type="presParOf" srcId="{158E4FC3-5280-4B4F-BDE1-767F801D3135}" destId="{FA406E7C-8826-DA4C-B82F-E918ACA7DFDF}" srcOrd="2" destOrd="0" presId="urn:microsoft.com/office/officeart/2009/3/layout/StepUpProcess"/>
    <dgm:cxn modelId="{A871609B-6562-457A-A66F-7DB727415B05}" type="presParOf" srcId="{9F128393-744B-014B-AAA8-7066C0972B46}" destId="{AC2D0411-5524-E448-82DA-B24BBB089A66}" srcOrd="1" destOrd="0" presId="urn:microsoft.com/office/officeart/2009/3/layout/StepUpProcess"/>
    <dgm:cxn modelId="{F0C5E786-DCC4-48E9-BBC7-E330547FB223}" type="presParOf" srcId="{AC2D0411-5524-E448-82DA-B24BBB089A66}" destId="{09CD89D3-9DDC-FC42-B67F-8D9D606B68CD}" srcOrd="0" destOrd="0" presId="urn:microsoft.com/office/officeart/2009/3/layout/StepUpProcess"/>
    <dgm:cxn modelId="{C63F3831-B115-4EF6-BE45-39813649860B}" type="presParOf" srcId="{9F128393-744B-014B-AAA8-7066C0972B46}" destId="{58D85F07-A15C-3244-AFE2-5831612E919B}" srcOrd="2" destOrd="0" presId="urn:microsoft.com/office/officeart/2009/3/layout/StepUpProcess"/>
    <dgm:cxn modelId="{B12D90A1-E17B-413A-A354-B2A6B50BC796}" type="presParOf" srcId="{58D85F07-A15C-3244-AFE2-5831612E919B}" destId="{5FD2B00B-F644-D04E-B9FD-E9EEE77B4FDA}" srcOrd="0" destOrd="0" presId="urn:microsoft.com/office/officeart/2009/3/layout/StepUpProcess"/>
    <dgm:cxn modelId="{5530E691-2348-4D8F-A1EC-BB479FE6A031}" type="presParOf" srcId="{58D85F07-A15C-3244-AFE2-5831612E919B}" destId="{94F83E65-C439-0D4B-91DD-807539B95711}" srcOrd="1" destOrd="0" presId="urn:microsoft.com/office/officeart/2009/3/layout/StepUpProcess"/>
    <dgm:cxn modelId="{AB192F3B-6055-4B07-A199-A47C13D89029}" type="presParOf" srcId="{58D85F07-A15C-3244-AFE2-5831612E919B}" destId="{27F2CD97-808F-444E-8AB3-1AC912A7CEBC}" srcOrd="2" destOrd="0" presId="urn:microsoft.com/office/officeart/2009/3/layout/StepUpProcess"/>
    <dgm:cxn modelId="{6D8BA183-40A7-4435-B581-E44E5A28625A}" type="presParOf" srcId="{9F128393-744B-014B-AAA8-7066C0972B46}" destId="{3B590950-F6B4-2345-A01D-E22D29B7B463}" srcOrd="3" destOrd="0" presId="urn:microsoft.com/office/officeart/2009/3/layout/StepUpProcess"/>
    <dgm:cxn modelId="{6A5F988B-164A-4CAD-BD4E-3839F6BE77AE}" type="presParOf" srcId="{3B590950-F6B4-2345-A01D-E22D29B7B463}" destId="{7BE46EAD-EDB4-D648-8EC9-26B880067EDA}" srcOrd="0" destOrd="0" presId="urn:microsoft.com/office/officeart/2009/3/layout/StepUpProcess"/>
    <dgm:cxn modelId="{854E1443-682C-4DAF-AC6F-75C1E9F6A1FD}" type="presParOf" srcId="{9F128393-744B-014B-AAA8-7066C0972B46}" destId="{4276E82E-615D-2546-A59F-61DDE96308F8}" srcOrd="4" destOrd="0" presId="urn:microsoft.com/office/officeart/2009/3/layout/StepUpProcess"/>
    <dgm:cxn modelId="{7F3BF70E-E038-4ECE-9CC9-3629335AF28D}" type="presParOf" srcId="{4276E82E-615D-2546-A59F-61DDE96308F8}" destId="{A87118A4-9D65-8D4B-AF3F-0750F298C722}" srcOrd="0" destOrd="0" presId="urn:microsoft.com/office/officeart/2009/3/layout/StepUpProcess"/>
    <dgm:cxn modelId="{FE89110F-6974-4BC1-81B7-C0EB5C5A64BB}" type="presParOf" srcId="{4276E82E-615D-2546-A59F-61DDE96308F8}" destId="{BAA41436-17F7-344D-8BCC-A618121B022B}" srcOrd="1" destOrd="0" presId="urn:microsoft.com/office/officeart/2009/3/layout/StepUpProcess"/>
    <dgm:cxn modelId="{202BBDF6-8DA9-4D04-8D9A-563AC9215633}" type="presParOf" srcId="{4276E82E-615D-2546-A59F-61DDE96308F8}" destId="{0ECDDBA5-6666-F044-9066-D1BE59586932}" srcOrd="2" destOrd="0" presId="urn:microsoft.com/office/officeart/2009/3/layout/StepUpProcess"/>
    <dgm:cxn modelId="{656BB7D8-8848-477C-A32F-87468D8B327A}" type="presParOf" srcId="{9F128393-744B-014B-AAA8-7066C0972B46}" destId="{DAA4FC90-7A39-234B-B44C-56BF352D58C8}" srcOrd="5" destOrd="0" presId="urn:microsoft.com/office/officeart/2009/3/layout/StepUpProcess"/>
    <dgm:cxn modelId="{CE64EA61-699D-411E-AA8C-B73C025862C3}" type="presParOf" srcId="{DAA4FC90-7A39-234B-B44C-56BF352D58C8}" destId="{87C1E6C9-D093-E945-AE7B-995DF58A6853}" srcOrd="0" destOrd="0" presId="urn:microsoft.com/office/officeart/2009/3/layout/StepUpProcess"/>
    <dgm:cxn modelId="{D6A7C96B-FC9D-465A-96FC-5D5CDE9B7A2C}" type="presParOf" srcId="{9F128393-744B-014B-AAA8-7066C0972B46}" destId="{E9D4E834-FE0B-6544-9FFF-064AFC6D9C28}" srcOrd="6" destOrd="0" presId="urn:microsoft.com/office/officeart/2009/3/layout/StepUpProcess"/>
    <dgm:cxn modelId="{B4B3C7C7-C0A6-47FE-8B82-AD689D5BA6BC}" type="presParOf" srcId="{E9D4E834-FE0B-6544-9FFF-064AFC6D9C28}" destId="{ADDD7708-9572-2D4B-9983-564DAEBC45E7}" srcOrd="0" destOrd="0" presId="urn:microsoft.com/office/officeart/2009/3/layout/StepUpProcess"/>
    <dgm:cxn modelId="{5F848441-5070-4797-8EAF-023F197FFFAC}" type="presParOf" srcId="{E9D4E834-FE0B-6544-9FFF-064AFC6D9C28}" destId="{16203185-5ACC-BF4C-9189-2D2D2B29719F}" srcOrd="1" destOrd="0" presId="urn:microsoft.com/office/officeart/2009/3/layout/StepUpProcess"/>
    <dgm:cxn modelId="{3F5BDEFA-0CD8-4196-A4D8-AE435200470B}" type="presParOf" srcId="{E9D4E834-FE0B-6544-9FFF-064AFC6D9C28}" destId="{640CDEBF-D8E4-4E48-93D5-8B314571DA65}" srcOrd="2" destOrd="0" presId="urn:microsoft.com/office/officeart/2009/3/layout/StepUpProcess"/>
    <dgm:cxn modelId="{F9739C99-876E-41CB-B966-4C07A5B9F86F}" type="presParOf" srcId="{9F128393-744B-014B-AAA8-7066C0972B46}" destId="{498E82D8-7C51-4F44-867B-70493C1B7E10}" srcOrd="7" destOrd="0" presId="urn:microsoft.com/office/officeart/2009/3/layout/StepUpProcess"/>
    <dgm:cxn modelId="{474DFF90-B535-4BA1-ABAD-9EA294B594D8}" type="presParOf" srcId="{498E82D8-7C51-4F44-867B-70493C1B7E10}" destId="{07A2F281-79D4-A34A-AFF3-641F1C745F26}" srcOrd="0" destOrd="0" presId="urn:microsoft.com/office/officeart/2009/3/layout/StepUpProcess"/>
    <dgm:cxn modelId="{3437C800-C2C4-4BA0-B97A-5E8A4D5C0183}" type="presParOf" srcId="{9F128393-744B-014B-AAA8-7066C0972B46}" destId="{6DFB207E-EEF4-F34B-B42C-E41D758965A8}" srcOrd="8" destOrd="0" presId="urn:microsoft.com/office/officeart/2009/3/layout/StepUpProcess"/>
    <dgm:cxn modelId="{38FCC193-6CBE-4921-962F-CED4C6415749}" type="presParOf" srcId="{6DFB207E-EEF4-F34B-B42C-E41D758965A8}" destId="{90970F06-E1FC-634A-A58B-68E5B48E982F}" srcOrd="0" destOrd="0" presId="urn:microsoft.com/office/officeart/2009/3/layout/StepUpProcess"/>
    <dgm:cxn modelId="{AF389FE2-E192-495E-89F9-586009E8D012}" type="presParOf" srcId="{6DFB207E-EEF4-F34B-B42C-E41D758965A8}" destId="{1BC59DFC-248C-6446-BD6A-53307981717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rtl="0"/>
          <a:r>
            <a:rPr lang="en-US" sz="3000" b="1" dirty="0" smtClean="0"/>
            <a:t>Some programs’ eligibility cutoffs are very strict, leaving out many of Durham’s families*</a:t>
          </a:r>
          <a:endParaRPr lang="en-US" sz="3000" b="1" dirty="0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0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X="100647" custLinFactNeighborX="0" custLinFactNeighborY="-64286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4544FC-1577-4452-9625-BF04DD49512E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4CA7126F-6B61-4289-9113-7C6FB7807B7F}" type="presOf" srcId="{AB0FFEA8-B8F6-4E86-BA50-A0493DEDED3A}" destId="{B14619F9-6443-4604-903A-86D0B070705F}" srcOrd="1" destOrd="0" presId="urn:microsoft.com/office/officeart/2005/8/layout/target3"/>
    <dgm:cxn modelId="{F328784B-F1B7-4ADA-869A-2340D592539C}" type="presOf" srcId="{AB0FFEA8-B8F6-4E86-BA50-A0493DEDED3A}" destId="{466B98BD-4C27-4977-8382-01AB2FFC2AC7}" srcOrd="0" destOrd="0" presId="urn:microsoft.com/office/officeart/2005/8/layout/target3"/>
    <dgm:cxn modelId="{38222632-4B79-42BA-8AF5-A587CDCB48E9}" type="presParOf" srcId="{0C00BA66-8856-4F20-B2C2-A0C04BE78B75}" destId="{0054E277-C2A2-4BD1-90CD-43945955DEB7}" srcOrd="0" destOrd="0" presId="urn:microsoft.com/office/officeart/2005/8/layout/target3"/>
    <dgm:cxn modelId="{8BED68F7-E558-495C-AEF0-F660D59449D6}" type="presParOf" srcId="{0C00BA66-8856-4F20-B2C2-A0C04BE78B75}" destId="{152A1F19-6B8E-4888-A36C-DB5B14ACF5B9}" srcOrd="1" destOrd="0" presId="urn:microsoft.com/office/officeart/2005/8/layout/target3"/>
    <dgm:cxn modelId="{1E79113F-88FD-45A0-B676-BCF30E053134}" type="presParOf" srcId="{0C00BA66-8856-4F20-B2C2-A0C04BE78B75}" destId="{466B98BD-4C27-4977-8382-01AB2FFC2AC7}" srcOrd="2" destOrd="0" presId="urn:microsoft.com/office/officeart/2005/8/layout/target3"/>
    <dgm:cxn modelId="{31A61094-F2A4-40FC-929F-2D112394D574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D5546A7-42A7-2248-B3E2-A1721DADB567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4D6D5E41-3B98-AD42-9E2D-7068B9059BBD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FFFFFF"/>
              </a:solidFill>
              <a:latin typeface="+mj-lt"/>
            </a:rPr>
            <a:t>$600</a:t>
          </a:r>
          <a:endParaRPr lang="en-US" sz="1400" b="1" dirty="0">
            <a:solidFill>
              <a:srgbClr val="FFFFFF"/>
            </a:solidFill>
            <a:latin typeface="+mj-lt"/>
          </a:endParaRPr>
        </a:p>
      </dgm:t>
    </dgm:pt>
    <dgm:pt modelId="{8CA015DA-C13B-7D44-B3F7-0C1992ACDDD9}" type="parTrans" cxnId="{2E734FC6-450A-2A46-A8B0-540B49D7A091}">
      <dgm:prSet/>
      <dgm:spPr/>
      <dgm:t>
        <a:bodyPr/>
        <a:lstStyle/>
        <a:p>
          <a:endParaRPr lang="en-US"/>
        </a:p>
      </dgm:t>
    </dgm:pt>
    <dgm:pt modelId="{F4F7F66B-9108-274E-8C94-C15BCCE7903F}" type="sibTrans" cxnId="{2E734FC6-450A-2A46-A8B0-540B49D7A091}">
      <dgm:prSet/>
      <dgm:spPr/>
      <dgm:t>
        <a:bodyPr/>
        <a:lstStyle/>
        <a:p>
          <a:endParaRPr lang="en-US"/>
        </a:p>
      </dgm:t>
    </dgm:pt>
    <dgm:pt modelId="{4843DBC9-C948-F64B-9D8F-3AEF3173C9C6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FFFFFF"/>
              </a:solidFill>
              <a:latin typeface="+mj-lt"/>
            </a:rPr>
            <a:t>$800</a:t>
          </a:r>
          <a:endParaRPr lang="en-US" sz="1400" b="1" dirty="0">
            <a:solidFill>
              <a:srgbClr val="FFFFFF"/>
            </a:solidFill>
            <a:latin typeface="+mj-lt"/>
          </a:endParaRPr>
        </a:p>
      </dgm:t>
    </dgm:pt>
    <dgm:pt modelId="{F4D46EEF-1A87-EF47-AA9E-9F644C188E2A}" type="parTrans" cxnId="{AB44E443-6ED5-0A45-9C17-49678AD7A25F}">
      <dgm:prSet/>
      <dgm:spPr/>
      <dgm:t>
        <a:bodyPr/>
        <a:lstStyle/>
        <a:p>
          <a:endParaRPr lang="en-US"/>
        </a:p>
      </dgm:t>
    </dgm:pt>
    <dgm:pt modelId="{36FFDAC3-AE5E-6244-B8AA-CDA4D53CA810}" type="sibTrans" cxnId="{AB44E443-6ED5-0A45-9C17-49678AD7A25F}">
      <dgm:prSet/>
      <dgm:spPr/>
      <dgm:t>
        <a:bodyPr/>
        <a:lstStyle/>
        <a:p>
          <a:endParaRPr lang="en-US"/>
        </a:p>
      </dgm:t>
    </dgm:pt>
    <dgm:pt modelId="{F92B9BC4-109D-2149-8EE2-D7EF6AE55EFE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FFFFFF"/>
              </a:solidFill>
              <a:latin typeface="+mj-lt"/>
            </a:rPr>
            <a:t>$1,000</a:t>
          </a:r>
          <a:endParaRPr lang="en-US" sz="1400" b="1" dirty="0">
            <a:solidFill>
              <a:srgbClr val="FFFFFF"/>
            </a:solidFill>
            <a:latin typeface="+mj-lt"/>
          </a:endParaRPr>
        </a:p>
      </dgm:t>
    </dgm:pt>
    <dgm:pt modelId="{331AF499-203A-6C4E-BC96-31A16C61F868}" type="parTrans" cxnId="{93652193-CAAC-F640-9AB3-5C36BE5ACB65}">
      <dgm:prSet/>
      <dgm:spPr/>
      <dgm:t>
        <a:bodyPr/>
        <a:lstStyle/>
        <a:p>
          <a:endParaRPr lang="en-US"/>
        </a:p>
      </dgm:t>
    </dgm:pt>
    <dgm:pt modelId="{C7FDECBA-E37C-4C4F-833B-9B8341188B59}" type="sibTrans" cxnId="{93652193-CAAC-F640-9AB3-5C36BE5ACB65}">
      <dgm:prSet/>
      <dgm:spPr/>
      <dgm:t>
        <a:bodyPr/>
        <a:lstStyle/>
        <a:p>
          <a:endParaRPr lang="en-US"/>
        </a:p>
      </dgm:t>
    </dgm:pt>
    <dgm:pt modelId="{E5A1AD9F-104A-D644-80CE-B4616DB51BEB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FFFFFF"/>
              </a:solidFill>
              <a:latin typeface="+mj-lt"/>
            </a:rPr>
            <a:t>$1,200</a:t>
          </a:r>
          <a:endParaRPr lang="en-US" sz="1400" b="1" dirty="0">
            <a:solidFill>
              <a:srgbClr val="FFFFFF"/>
            </a:solidFill>
            <a:latin typeface="+mj-lt"/>
          </a:endParaRPr>
        </a:p>
      </dgm:t>
    </dgm:pt>
    <dgm:pt modelId="{352B349F-06E3-F842-B9D9-309D1CB193FC}" type="parTrans" cxnId="{3DE6FC52-59A7-0F42-8790-2C8B7949E54B}">
      <dgm:prSet/>
      <dgm:spPr/>
      <dgm:t>
        <a:bodyPr/>
        <a:lstStyle/>
        <a:p>
          <a:endParaRPr lang="en-US"/>
        </a:p>
      </dgm:t>
    </dgm:pt>
    <dgm:pt modelId="{553CF2C9-1669-C246-A014-0F08444FCAF0}" type="sibTrans" cxnId="{3DE6FC52-59A7-0F42-8790-2C8B7949E54B}">
      <dgm:prSet/>
      <dgm:spPr/>
      <dgm:t>
        <a:bodyPr/>
        <a:lstStyle/>
        <a:p>
          <a:endParaRPr lang="en-US"/>
        </a:p>
      </dgm:t>
    </dgm:pt>
    <dgm:pt modelId="{1737C8AF-AE68-784D-9A00-5D80C14530C9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FFFFFF"/>
              </a:solidFill>
              <a:latin typeface="+mj-lt"/>
            </a:rPr>
            <a:t>$1,400</a:t>
          </a:r>
          <a:endParaRPr lang="en-US" sz="1400" b="1" dirty="0">
            <a:solidFill>
              <a:srgbClr val="FFFFFF"/>
            </a:solidFill>
            <a:latin typeface="+mj-lt"/>
          </a:endParaRPr>
        </a:p>
      </dgm:t>
    </dgm:pt>
    <dgm:pt modelId="{ABCBF669-5185-7F4F-8C31-77BCB8417BF2}" type="parTrans" cxnId="{F26C25E5-203E-4741-9722-77FBB2FF19B1}">
      <dgm:prSet/>
      <dgm:spPr/>
      <dgm:t>
        <a:bodyPr/>
        <a:lstStyle/>
        <a:p>
          <a:endParaRPr lang="en-US"/>
        </a:p>
      </dgm:t>
    </dgm:pt>
    <dgm:pt modelId="{4DA91CF2-93FF-6346-B19F-94263B8CC1F6}" type="sibTrans" cxnId="{F26C25E5-203E-4741-9722-77FBB2FF19B1}">
      <dgm:prSet/>
      <dgm:spPr/>
      <dgm:t>
        <a:bodyPr/>
        <a:lstStyle/>
        <a:p>
          <a:endParaRPr lang="en-US"/>
        </a:p>
      </dgm:t>
    </dgm:pt>
    <dgm:pt modelId="{5A69E61F-B63C-F745-A695-6157632EE8FE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FFFFFF"/>
              </a:solidFill>
              <a:latin typeface="+mj-lt"/>
            </a:rPr>
            <a:t>$1,600</a:t>
          </a:r>
          <a:endParaRPr lang="en-US" sz="1400" b="1" dirty="0">
            <a:solidFill>
              <a:srgbClr val="FFFFFF"/>
            </a:solidFill>
            <a:latin typeface="+mj-lt"/>
          </a:endParaRPr>
        </a:p>
      </dgm:t>
    </dgm:pt>
    <dgm:pt modelId="{74A894A1-2365-4C4C-8214-EDE8C6B78566}" type="parTrans" cxnId="{27BBFD9F-9120-4E48-8883-779479AB485E}">
      <dgm:prSet/>
      <dgm:spPr/>
      <dgm:t>
        <a:bodyPr/>
        <a:lstStyle/>
        <a:p>
          <a:endParaRPr lang="en-US"/>
        </a:p>
      </dgm:t>
    </dgm:pt>
    <dgm:pt modelId="{97E150BB-999F-524A-AC2A-99C6ADDC8D47}" type="sibTrans" cxnId="{27BBFD9F-9120-4E48-8883-779479AB485E}">
      <dgm:prSet/>
      <dgm:spPr/>
      <dgm:t>
        <a:bodyPr/>
        <a:lstStyle/>
        <a:p>
          <a:endParaRPr lang="en-US"/>
        </a:p>
      </dgm:t>
    </dgm:pt>
    <dgm:pt modelId="{20E9815A-4434-FE46-9AAF-7031CE0F840B}">
      <dgm:prSet phldrT="[Text]" custT="1"/>
      <dgm:spPr/>
      <dgm:t>
        <a:bodyPr/>
        <a:lstStyle/>
        <a:p>
          <a:endParaRPr lang="en-US" sz="1400" b="1" dirty="0">
            <a:solidFill>
              <a:srgbClr val="FFFFFF"/>
            </a:solidFill>
            <a:latin typeface="+mj-lt"/>
          </a:endParaRPr>
        </a:p>
      </dgm:t>
    </dgm:pt>
    <dgm:pt modelId="{3C59DC80-E79B-1F49-96D2-18C9396F9820}" type="parTrans" cxnId="{D3A815DA-A870-7B43-8855-6ED26FC9CD66}">
      <dgm:prSet/>
      <dgm:spPr/>
      <dgm:t>
        <a:bodyPr/>
        <a:lstStyle/>
        <a:p>
          <a:endParaRPr lang="en-US"/>
        </a:p>
      </dgm:t>
    </dgm:pt>
    <dgm:pt modelId="{CD661BE8-E9E8-194E-BDF2-76BAB63C48FA}" type="sibTrans" cxnId="{D3A815DA-A870-7B43-8855-6ED26FC9CD66}">
      <dgm:prSet/>
      <dgm:spPr/>
      <dgm:t>
        <a:bodyPr/>
        <a:lstStyle/>
        <a:p>
          <a:endParaRPr lang="en-US"/>
        </a:p>
      </dgm:t>
    </dgm:pt>
    <dgm:pt modelId="{8C324E5A-E973-5745-99CD-2154CB282376}" type="pres">
      <dgm:prSet presAssocID="{2D5546A7-42A7-2248-B3E2-A1721DADB567}" presName="Name0" presStyleCnt="0">
        <dgm:presLayoutVars>
          <dgm:dir/>
          <dgm:animLvl val="lvl"/>
          <dgm:resizeHandles val="exact"/>
        </dgm:presLayoutVars>
      </dgm:prSet>
      <dgm:spPr/>
    </dgm:pt>
    <dgm:pt modelId="{A4C6F309-4F89-9C4E-A024-482559B7A4D1}" type="pres">
      <dgm:prSet presAssocID="{2D5546A7-42A7-2248-B3E2-A1721DADB567}" presName="dummy" presStyleCnt="0"/>
      <dgm:spPr/>
    </dgm:pt>
    <dgm:pt modelId="{D8DE1A71-4613-A94E-A968-FED566F9C648}" type="pres">
      <dgm:prSet presAssocID="{2D5546A7-42A7-2248-B3E2-A1721DADB567}" presName="linH" presStyleCnt="0"/>
      <dgm:spPr/>
    </dgm:pt>
    <dgm:pt modelId="{FB03520A-0412-9A4A-BB3B-DC38BA50E076}" type="pres">
      <dgm:prSet presAssocID="{2D5546A7-42A7-2248-B3E2-A1721DADB567}" presName="padding1" presStyleCnt="0"/>
      <dgm:spPr/>
    </dgm:pt>
    <dgm:pt modelId="{590AD862-C43E-D44F-AF4A-70A0C753ECA9}" type="pres">
      <dgm:prSet presAssocID="{4D6D5E41-3B98-AD42-9E2D-7068B9059BBD}" presName="linV" presStyleCnt="0"/>
      <dgm:spPr/>
    </dgm:pt>
    <dgm:pt modelId="{17CAD37C-1D1F-2244-A692-FD535AE10D11}" type="pres">
      <dgm:prSet presAssocID="{4D6D5E41-3B98-AD42-9E2D-7068B9059BBD}" presName="spVertical1" presStyleCnt="0"/>
      <dgm:spPr/>
    </dgm:pt>
    <dgm:pt modelId="{29F98146-B1EE-F848-98AC-93D5E420D808}" type="pres">
      <dgm:prSet presAssocID="{4D6D5E41-3B98-AD42-9E2D-7068B9059BBD}" presName="parTx" presStyleLbl="revTx" presStyleIdx="0" presStyleCnt="7" custLinFactNeighborX="-57521" custLinFactNeighborY="-345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2EFE7-96FC-784C-ADEE-9FC942533661}" type="pres">
      <dgm:prSet presAssocID="{4D6D5E41-3B98-AD42-9E2D-7068B9059BBD}" presName="spVertical2" presStyleCnt="0"/>
      <dgm:spPr/>
    </dgm:pt>
    <dgm:pt modelId="{08123677-75C6-4044-A221-F97BB9057E31}" type="pres">
      <dgm:prSet presAssocID="{4D6D5E41-3B98-AD42-9E2D-7068B9059BBD}" presName="spVertical3" presStyleCnt="0"/>
      <dgm:spPr/>
    </dgm:pt>
    <dgm:pt modelId="{F8C615C4-A17D-0E4C-9063-2FEFFC6A432C}" type="pres">
      <dgm:prSet presAssocID="{F4F7F66B-9108-274E-8C94-C15BCCE7903F}" presName="space" presStyleCnt="0"/>
      <dgm:spPr/>
    </dgm:pt>
    <dgm:pt modelId="{D43F99A9-3890-9840-90FE-74F3A1A4631A}" type="pres">
      <dgm:prSet presAssocID="{4843DBC9-C948-F64B-9D8F-3AEF3173C9C6}" presName="linV" presStyleCnt="0"/>
      <dgm:spPr/>
    </dgm:pt>
    <dgm:pt modelId="{CDBA8D11-BD9B-2A46-A7B1-9718209C381A}" type="pres">
      <dgm:prSet presAssocID="{4843DBC9-C948-F64B-9D8F-3AEF3173C9C6}" presName="spVertical1" presStyleCnt="0"/>
      <dgm:spPr/>
    </dgm:pt>
    <dgm:pt modelId="{48BA6F1A-11D7-7E42-B0C8-90895E33B0E9}" type="pres">
      <dgm:prSet presAssocID="{4843DBC9-C948-F64B-9D8F-3AEF3173C9C6}" presName="parTx" presStyleLbl="revTx" presStyleIdx="1" presStyleCnt="7" custScaleY="89929" custLinFactNeighborX="-49328" custLinFactNeighborY="-203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4A277-914E-654B-8060-B80E0D78620B}" type="pres">
      <dgm:prSet presAssocID="{4843DBC9-C948-F64B-9D8F-3AEF3173C9C6}" presName="spVertical2" presStyleCnt="0"/>
      <dgm:spPr/>
    </dgm:pt>
    <dgm:pt modelId="{512F0A61-B2D1-624E-B523-CB272D29C4B5}" type="pres">
      <dgm:prSet presAssocID="{4843DBC9-C948-F64B-9D8F-3AEF3173C9C6}" presName="spVertical3" presStyleCnt="0"/>
      <dgm:spPr/>
    </dgm:pt>
    <dgm:pt modelId="{CCFA268A-2277-B14A-BB41-96EB28FB8182}" type="pres">
      <dgm:prSet presAssocID="{36FFDAC3-AE5E-6244-B8AA-CDA4D53CA810}" presName="space" presStyleCnt="0"/>
      <dgm:spPr/>
    </dgm:pt>
    <dgm:pt modelId="{68271251-7AFC-7244-A7FB-9A1BFAFCFA74}" type="pres">
      <dgm:prSet presAssocID="{F92B9BC4-109D-2149-8EE2-D7EF6AE55EFE}" presName="linV" presStyleCnt="0"/>
      <dgm:spPr/>
    </dgm:pt>
    <dgm:pt modelId="{7C4C7416-B084-9F45-91FB-CA9D2477229F}" type="pres">
      <dgm:prSet presAssocID="{F92B9BC4-109D-2149-8EE2-D7EF6AE55EFE}" presName="spVertical1" presStyleCnt="0"/>
      <dgm:spPr/>
    </dgm:pt>
    <dgm:pt modelId="{068C812C-29AB-6A4E-AB80-E02EA337378D}" type="pres">
      <dgm:prSet presAssocID="{F92B9BC4-109D-2149-8EE2-D7EF6AE55EFE}" presName="parTx" presStyleLbl="revTx" presStyleIdx="2" presStyleCnt="7" custLinFactNeighborX="-15496" custLinFactNeighborY="-345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B86738-6BF0-884B-B437-E0309B8C7398}" type="pres">
      <dgm:prSet presAssocID="{F92B9BC4-109D-2149-8EE2-D7EF6AE55EFE}" presName="spVertical2" presStyleCnt="0"/>
      <dgm:spPr/>
    </dgm:pt>
    <dgm:pt modelId="{88A84B0A-06B3-444C-B3EC-5A44956A4585}" type="pres">
      <dgm:prSet presAssocID="{F92B9BC4-109D-2149-8EE2-D7EF6AE55EFE}" presName="spVertical3" presStyleCnt="0"/>
      <dgm:spPr/>
    </dgm:pt>
    <dgm:pt modelId="{8B2C3991-A8D6-4E4A-AD59-D09EFBB2302A}" type="pres">
      <dgm:prSet presAssocID="{C7FDECBA-E37C-4C4F-833B-9B8341188B59}" presName="space" presStyleCnt="0"/>
      <dgm:spPr/>
    </dgm:pt>
    <dgm:pt modelId="{355D1D9D-5271-A94A-ADFF-EE6BE5715F5D}" type="pres">
      <dgm:prSet presAssocID="{E5A1AD9F-104A-D644-80CE-B4616DB51BEB}" presName="linV" presStyleCnt="0"/>
      <dgm:spPr/>
    </dgm:pt>
    <dgm:pt modelId="{DE0CE2BA-8755-F84F-974F-1358C64DC3F2}" type="pres">
      <dgm:prSet presAssocID="{E5A1AD9F-104A-D644-80CE-B4616DB51BEB}" presName="spVertical1" presStyleCnt="0"/>
      <dgm:spPr/>
    </dgm:pt>
    <dgm:pt modelId="{FA35EBDA-7C0A-0544-B02B-FCC92DE0D9B1}" type="pres">
      <dgm:prSet presAssocID="{E5A1AD9F-104A-D644-80CE-B4616DB51BEB}" presName="parTx" presStyleLbl="revTx" presStyleIdx="3" presStyleCnt="7" custLinFactNeighborX="3664" custLinFactNeighborY="-345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85B64D-E71A-2D43-9540-79E31A4FB2FC}" type="pres">
      <dgm:prSet presAssocID="{E5A1AD9F-104A-D644-80CE-B4616DB51BEB}" presName="spVertical2" presStyleCnt="0"/>
      <dgm:spPr/>
    </dgm:pt>
    <dgm:pt modelId="{7B27E469-BC77-9E48-8F43-5D4F57875118}" type="pres">
      <dgm:prSet presAssocID="{E5A1AD9F-104A-D644-80CE-B4616DB51BEB}" presName="spVertical3" presStyleCnt="0"/>
      <dgm:spPr/>
    </dgm:pt>
    <dgm:pt modelId="{D0877A74-4AE9-F340-B4F2-0979C4D5D286}" type="pres">
      <dgm:prSet presAssocID="{553CF2C9-1669-C246-A014-0F08444FCAF0}" presName="space" presStyleCnt="0"/>
      <dgm:spPr/>
    </dgm:pt>
    <dgm:pt modelId="{04D1C86E-5F7F-2E40-BBE5-AD3BD0D3B327}" type="pres">
      <dgm:prSet presAssocID="{1737C8AF-AE68-784D-9A00-5D80C14530C9}" presName="linV" presStyleCnt="0"/>
      <dgm:spPr/>
    </dgm:pt>
    <dgm:pt modelId="{E3754F17-A903-BE4C-A9AC-C1548295D330}" type="pres">
      <dgm:prSet presAssocID="{1737C8AF-AE68-784D-9A00-5D80C14530C9}" presName="spVertical1" presStyleCnt="0"/>
      <dgm:spPr/>
    </dgm:pt>
    <dgm:pt modelId="{03D79F3D-36F5-F946-B623-13462716E6C1}" type="pres">
      <dgm:prSet presAssocID="{1737C8AF-AE68-784D-9A00-5D80C14530C9}" presName="parTx" presStyleLbl="revTx" presStyleIdx="4" presStyleCnt="7" custLinFactNeighborX="26529" custLinFactNeighborY="-345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822DB-122D-1546-9299-D5E1975EF099}" type="pres">
      <dgm:prSet presAssocID="{1737C8AF-AE68-784D-9A00-5D80C14530C9}" presName="spVertical2" presStyleCnt="0"/>
      <dgm:spPr/>
    </dgm:pt>
    <dgm:pt modelId="{D0626412-9C2D-4547-8A7C-A8ADA2846642}" type="pres">
      <dgm:prSet presAssocID="{1737C8AF-AE68-784D-9A00-5D80C14530C9}" presName="spVertical3" presStyleCnt="0"/>
      <dgm:spPr/>
    </dgm:pt>
    <dgm:pt modelId="{852F8B31-BE67-D041-89C6-188F3955CEC1}" type="pres">
      <dgm:prSet presAssocID="{4DA91CF2-93FF-6346-B19F-94263B8CC1F6}" presName="space" presStyleCnt="0"/>
      <dgm:spPr/>
    </dgm:pt>
    <dgm:pt modelId="{7E2BC94C-2FEF-4C4C-93C2-A283C0364CB6}" type="pres">
      <dgm:prSet presAssocID="{5A69E61F-B63C-F745-A695-6157632EE8FE}" presName="linV" presStyleCnt="0"/>
      <dgm:spPr/>
    </dgm:pt>
    <dgm:pt modelId="{99D22AA9-675C-CF47-8188-73DE8AEB0D75}" type="pres">
      <dgm:prSet presAssocID="{5A69E61F-B63C-F745-A695-6157632EE8FE}" presName="spVertical1" presStyleCnt="0"/>
      <dgm:spPr/>
    </dgm:pt>
    <dgm:pt modelId="{27739876-C0A5-7644-9278-B88A0607BACD}" type="pres">
      <dgm:prSet presAssocID="{5A69E61F-B63C-F745-A695-6157632EE8FE}" presName="parTx" presStyleLbl="revTx" presStyleIdx="5" presStyleCnt="7" custLinFactNeighborX="51815" custLinFactNeighborY="-345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548AF-AA7F-4847-9239-543BC7AA51DE}" type="pres">
      <dgm:prSet presAssocID="{5A69E61F-B63C-F745-A695-6157632EE8FE}" presName="spVertical2" presStyleCnt="0"/>
      <dgm:spPr/>
    </dgm:pt>
    <dgm:pt modelId="{736A1E22-65B1-2140-AD5E-0BC38B2F7CC2}" type="pres">
      <dgm:prSet presAssocID="{5A69E61F-B63C-F745-A695-6157632EE8FE}" presName="spVertical3" presStyleCnt="0"/>
      <dgm:spPr/>
    </dgm:pt>
    <dgm:pt modelId="{296EA49A-F9FF-5C46-993A-E942A749A6E6}" type="pres">
      <dgm:prSet presAssocID="{97E150BB-999F-524A-AC2A-99C6ADDC8D47}" presName="space" presStyleCnt="0"/>
      <dgm:spPr/>
    </dgm:pt>
    <dgm:pt modelId="{0FA28154-0D4F-D84E-8030-374866E8B99D}" type="pres">
      <dgm:prSet presAssocID="{20E9815A-4434-FE46-9AAF-7031CE0F840B}" presName="linV" presStyleCnt="0"/>
      <dgm:spPr/>
    </dgm:pt>
    <dgm:pt modelId="{25E723B5-7EDB-2847-B348-152A47F4BCF5}" type="pres">
      <dgm:prSet presAssocID="{20E9815A-4434-FE46-9AAF-7031CE0F840B}" presName="spVertical1" presStyleCnt="0"/>
      <dgm:spPr/>
    </dgm:pt>
    <dgm:pt modelId="{6166E4F0-88B5-E44C-A697-E6042AB9EE2B}" type="pres">
      <dgm:prSet presAssocID="{20E9815A-4434-FE46-9AAF-7031CE0F840B}" presName="parTx" presStyleLbl="revTx" presStyleIdx="6" presStyleCnt="7" custLinFactX="-19462" custLinFactY="-2268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A1326-86F9-B84D-B23A-032B2D60CB9F}" type="pres">
      <dgm:prSet presAssocID="{20E9815A-4434-FE46-9AAF-7031CE0F840B}" presName="spVertical2" presStyleCnt="0"/>
      <dgm:spPr/>
    </dgm:pt>
    <dgm:pt modelId="{8C036D2E-3D0E-4440-B8FF-62969878D2E5}" type="pres">
      <dgm:prSet presAssocID="{20E9815A-4434-FE46-9AAF-7031CE0F840B}" presName="spVertical3" presStyleCnt="0"/>
      <dgm:spPr/>
    </dgm:pt>
    <dgm:pt modelId="{AF8F5916-295E-494A-814B-8DEC425B6980}" type="pres">
      <dgm:prSet presAssocID="{2D5546A7-42A7-2248-B3E2-A1721DADB567}" presName="padding2" presStyleCnt="0"/>
      <dgm:spPr/>
    </dgm:pt>
    <dgm:pt modelId="{0EBC4746-4D8F-B14C-93F6-DEC8163B43AA}" type="pres">
      <dgm:prSet presAssocID="{2D5546A7-42A7-2248-B3E2-A1721DADB567}" presName="negArrow" presStyleCnt="0"/>
      <dgm:spPr/>
    </dgm:pt>
    <dgm:pt modelId="{DE201C67-D8B3-D44A-8E44-E879623AA4DC}" type="pres">
      <dgm:prSet presAssocID="{2D5546A7-42A7-2248-B3E2-A1721DADB567}" presName="backgroundArrow" presStyleLbl="node1" presStyleIdx="0" presStyleCnt="1" custScaleY="88189" custLinFactNeighborX="-409" custLinFactNeighborY="-20243"/>
      <dgm:spPr>
        <a:solidFill>
          <a:schemeClr val="accent1">
            <a:lumMod val="75000"/>
          </a:schemeClr>
        </a:solidFill>
      </dgm:spPr>
    </dgm:pt>
  </dgm:ptLst>
  <dgm:cxnLst>
    <dgm:cxn modelId="{2E734FC6-450A-2A46-A8B0-540B49D7A091}" srcId="{2D5546A7-42A7-2248-B3E2-A1721DADB567}" destId="{4D6D5E41-3B98-AD42-9E2D-7068B9059BBD}" srcOrd="0" destOrd="0" parTransId="{8CA015DA-C13B-7D44-B3F7-0C1992ACDDD9}" sibTransId="{F4F7F66B-9108-274E-8C94-C15BCCE7903F}"/>
    <dgm:cxn modelId="{9318F245-AAD1-427A-BE95-F5194CE6B503}" type="presOf" srcId="{F92B9BC4-109D-2149-8EE2-D7EF6AE55EFE}" destId="{068C812C-29AB-6A4E-AB80-E02EA337378D}" srcOrd="0" destOrd="0" presId="urn:microsoft.com/office/officeart/2005/8/layout/hProcess3"/>
    <dgm:cxn modelId="{F26C25E5-203E-4741-9722-77FBB2FF19B1}" srcId="{2D5546A7-42A7-2248-B3E2-A1721DADB567}" destId="{1737C8AF-AE68-784D-9A00-5D80C14530C9}" srcOrd="4" destOrd="0" parTransId="{ABCBF669-5185-7F4F-8C31-77BCB8417BF2}" sibTransId="{4DA91CF2-93FF-6346-B19F-94263B8CC1F6}"/>
    <dgm:cxn modelId="{66D5860C-A6F3-48B0-B2D6-55306C3D1DBF}" type="presOf" srcId="{5A69E61F-B63C-F745-A695-6157632EE8FE}" destId="{27739876-C0A5-7644-9278-B88A0607BACD}" srcOrd="0" destOrd="0" presId="urn:microsoft.com/office/officeart/2005/8/layout/hProcess3"/>
    <dgm:cxn modelId="{3DE6FC52-59A7-0F42-8790-2C8B7949E54B}" srcId="{2D5546A7-42A7-2248-B3E2-A1721DADB567}" destId="{E5A1AD9F-104A-D644-80CE-B4616DB51BEB}" srcOrd="3" destOrd="0" parTransId="{352B349F-06E3-F842-B9D9-309D1CB193FC}" sibTransId="{553CF2C9-1669-C246-A014-0F08444FCAF0}"/>
    <dgm:cxn modelId="{27BBFD9F-9120-4E48-8883-779479AB485E}" srcId="{2D5546A7-42A7-2248-B3E2-A1721DADB567}" destId="{5A69E61F-B63C-F745-A695-6157632EE8FE}" srcOrd="5" destOrd="0" parTransId="{74A894A1-2365-4C4C-8214-EDE8C6B78566}" sibTransId="{97E150BB-999F-524A-AC2A-99C6ADDC8D47}"/>
    <dgm:cxn modelId="{FEAB3046-8F46-4FDB-8A5D-C6789C5B4E13}" type="presOf" srcId="{20E9815A-4434-FE46-9AAF-7031CE0F840B}" destId="{6166E4F0-88B5-E44C-A697-E6042AB9EE2B}" srcOrd="0" destOrd="0" presId="urn:microsoft.com/office/officeart/2005/8/layout/hProcess3"/>
    <dgm:cxn modelId="{EA206BCA-BCEB-4D10-9A65-1285E27BF90D}" type="presOf" srcId="{4D6D5E41-3B98-AD42-9E2D-7068B9059BBD}" destId="{29F98146-B1EE-F848-98AC-93D5E420D808}" srcOrd="0" destOrd="0" presId="urn:microsoft.com/office/officeart/2005/8/layout/hProcess3"/>
    <dgm:cxn modelId="{93652193-CAAC-F640-9AB3-5C36BE5ACB65}" srcId="{2D5546A7-42A7-2248-B3E2-A1721DADB567}" destId="{F92B9BC4-109D-2149-8EE2-D7EF6AE55EFE}" srcOrd="2" destOrd="0" parTransId="{331AF499-203A-6C4E-BC96-31A16C61F868}" sibTransId="{C7FDECBA-E37C-4C4F-833B-9B8341188B59}"/>
    <dgm:cxn modelId="{122A1499-4B84-4D36-9705-E3451AD3BAFF}" type="presOf" srcId="{4843DBC9-C948-F64B-9D8F-3AEF3173C9C6}" destId="{48BA6F1A-11D7-7E42-B0C8-90895E33B0E9}" srcOrd="0" destOrd="0" presId="urn:microsoft.com/office/officeart/2005/8/layout/hProcess3"/>
    <dgm:cxn modelId="{DD20D25C-F402-4B8A-86C6-CB19CB4D19FC}" type="presOf" srcId="{1737C8AF-AE68-784D-9A00-5D80C14530C9}" destId="{03D79F3D-36F5-F946-B623-13462716E6C1}" srcOrd="0" destOrd="0" presId="urn:microsoft.com/office/officeart/2005/8/layout/hProcess3"/>
    <dgm:cxn modelId="{0A676250-227A-42E0-9E2E-1B9AE07E9691}" type="presOf" srcId="{2D5546A7-42A7-2248-B3E2-A1721DADB567}" destId="{8C324E5A-E973-5745-99CD-2154CB282376}" srcOrd="0" destOrd="0" presId="urn:microsoft.com/office/officeart/2005/8/layout/hProcess3"/>
    <dgm:cxn modelId="{AB44E443-6ED5-0A45-9C17-49678AD7A25F}" srcId="{2D5546A7-42A7-2248-B3E2-A1721DADB567}" destId="{4843DBC9-C948-F64B-9D8F-3AEF3173C9C6}" srcOrd="1" destOrd="0" parTransId="{F4D46EEF-1A87-EF47-AA9E-9F644C188E2A}" sibTransId="{36FFDAC3-AE5E-6244-B8AA-CDA4D53CA810}"/>
    <dgm:cxn modelId="{37C59E09-C25B-424F-902A-74DCA87FD115}" type="presOf" srcId="{E5A1AD9F-104A-D644-80CE-B4616DB51BEB}" destId="{FA35EBDA-7C0A-0544-B02B-FCC92DE0D9B1}" srcOrd="0" destOrd="0" presId="urn:microsoft.com/office/officeart/2005/8/layout/hProcess3"/>
    <dgm:cxn modelId="{D3A815DA-A870-7B43-8855-6ED26FC9CD66}" srcId="{2D5546A7-42A7-2248-B3E2-A1721DADB567}" destId="{20E9815A-4434-FE46-9AAF-7031CE0F840B}" srcOrd="6" destOrd="0" parTransId="{3C59DC80-E79B-1F49-96D2-18C9396F9820}" sibTransId="{CD661BE8-E9E8-194E-BDF2-76BAB63C48FA}"/>
    <dgm:cxn modelId="{9153E1CC-7844-4072-B9AD-598974AF4853}" type="presParOf" srcId="{8C324E5A-E973-5745-99CD-2154CB282376}" destId="{A4C6F309-4F89-9C4E-A024-482559B7A4D1}" srcOrd="0" destOrd="0" presId="urn:microsoft.com/office/officeart/2005/8/layout/hProcess3"/>
    <dgm:cxn modelId="{5B2D22D2-40E9-4286-851B-ABD0F4A8D8BC}" type="presParOf" srcId="{8C324E5A-E973-5745-99CD-2154CB282376}" destId="{D8DE1A71-4613-A94E-A968-FED566F9C648}" srcOrd="1" destOrd="0" presId="urn:microsoft.com/office/officeart/2005/8/layout/hProcess3"/>
    <dgm:cxn modelId="{9733AA11-FD83-4BC6-A3A9-1FB8C25131BB}" type="presParOf" srcId="{D8DE1A71-4613-A94E-A968-FED566F9C648}" destId="{FB03520A-0412-9A4A-BB3B-DC38BA50E076}" srcOrd="0" destOrd="0" presId="urn:microsoft.com/office/officeart/2005/8/layout/hProcess3"/>
    <dgm:cxn modelId="{5E831D85-B1C5-450A-AB90-10B36BE7D1F3}" type="presParOf" srcId="{D8DE1A71-4613-A94E-A968-FED566F9C648}" destId="{590AD862-C43E-D44F-AF4A-70A0C753ECA9}" srcOrd="1" destOrd="0" presId="urn:microsoft.com/office/officeart/2005/8/layout/hProcess3"/>
    <dgm:cxn modelId="{FA48B204-881F-4D38-8304-FA1699925E40}" type="presParOf" srcId="{590AD862-C43E-D44F-AF4A-70A0C753ECA9}" destId="{17CAD37C-1D1F-2244-A692-FD535AE10D11}" srcOrd="0" destOrd="0" presId="urn:microsoft.com/office/officeart/2005/8/layout/hProcess3"/>
    <dgm:cxn modelId="{E19A0772-0E04-43A0-A265-5FD3B704E5C5}" type="presParOf" srcId="{590AD862-C43E-D44F-AF4A-70A0C753ECA9}" destId="{29F98146-B1EE-F848-98AC-93D5E420D808}" srcOrd="1" destOrd="0" presId="urn:microsoft.com/office/officeart/2005/8/layout/hProcess3"/>
    <dgm:cxn modelId="{3AFCDBE7-7BC4-49C9-A4FE-28E1906E9A4E}" type="presParOf" srcId="{590AD862-C43E-D44F-AF4A-70A0C753ECA9}" destId="{E7B2EFE7-96FC-784C-ADEE-9FC942533661}" srcOrd="2" destOrd="0" presId="urn:microsoft.com/office/officeart/2005/8/layout/hProcess3"/>
    <dgm:cxn modelId="{CB51D40C-B21D-40E1-B352-94BD4B9D8E76}" type="presParOf" srcId="{590AD862-C43E-D44F-AF4A-70A0C753ECA9}" destId="{08123677-75C6-4044-A221-F97BB9057E31}" srcOrd="3" destOrd="0" presId="urn:microsoft.com/office/officeart/2005/8/layout/hProcess3"/>
    <dgm:cxn modelId="{074AF23D-8190-4F1C-AED6-FB9C348BC28C}" type="presParOf" srcId="{D8DE1A71-4613-A94E-A968-FED566F9C648}" destId="{F8C615C4-A17D-0E4C-9063-2FEFFC6A432C}" srcOrd="2" destOrd="0" presId="urn:microsoft.com/office/officeart/2005/8/layout/hProcess3"/>
    <dgm:cxn modelId="{C0043682-E0B1-47CB-855F-5E0CBA723C2C}" type="presParOf" srcId="{D8DE1A71-4613-A94E-A968-FED566F9C648}" destId="{D43F99A9-3890-9840-90FE-74F3A1A4631A}" srcOrd="3" destOrd="0" presId="urn:microsoft.com/office/officeart/2005/8/layout/hProcess3"/>
    <dgm:cxn modelId="{57C55C3E-A8F9-4D54-BF2B-F30EDBB2168C}" type="presParOf" srcId="{D43F99A9-3890-9840-90FE-74F3A1A4631A}" destId="{CDBA8D11-BD9B-2A46-A7B1-9718209C381A}" srcOrd="0" destOrd="0" presId="urn:microsoft.com/office/officeart/2005/8/layout/hProcess3"/>
    <dgm:cxn modelId="{803AF6D4-87CB-4E01-8D84-59381FA28AD9}" type="presParOf" srcId="{D43F99A9-3890-9840-90FE-74F3A1A4631A}" destId="{48BA6F1A-11D7-7E42-B0C8-90895E33B0E9}" srcOrd="1" destOrd="0" presId="urn:microsoft.com/office/officeart/2005/8/layout/hProcess3"/>
    <dgm:cxn modelId="{CC977E48-AFC6-43C2-BA53-B00EDC8A6B2D}" type="presParOf" srcId="{D43F99A9-3890-9840-90FE-74F3A1A4631A}" destId="{5DA4A277-914E-654B-8060-B80E0D78620B}" srcOrd="2" destOrd="0" presId="urn:microsoft.com/office/officeart/2005/8/layout/hProcess3"/>
    <dgm:cxn modelId="{4D6B025B-C715-47A8-9CAE-1EF4E21F8FE4}" type="presParOf" srcId="{D43F99A9-3890-9840-90FE-74F3A1A4631A}" destId="{512F0A61-B2D1-624E-B523-CB272D29C4B5}" srcOrd="3" destOrd="0" presId="urn:microsoft.com/office/officeart/2005/8/layout/hProcess3"/>
    <dgm:cxn modelId="{3F648080-6FB7-4461-9193-CCF00C7C38DA}" type="presParOf" srcId="{D8DE1A71-4613-A94E-A968-FED566F9C648}" destId="{CCFA268A-2277-B14A-BB41-96EB28FB8182}" srcOrd="4" destOrd="0" presId="urn:microsoft.com/office/officeart/2005/8/layout/hProcess3"/>
    <dgm:cxn modelId="{2844D850-C7D0-4B95-840D-69AF7F0AA44F}" type="presParOf" srcId="{D8DE1A71-4613-A94E-A968-FED566F9C648}" destId="{68271251-7AFC-7244-A7FB-9A1BFAFCFA74}" srcOrd="5" destOrd="0" presId="urn:microsoft.com/office/officeart/2005/8/layout/hProcess3"/>
    <dgm:cxn modelId="{AD09D7AB-C417-4030-A3FF-5E75D8A48C21}" type="presParOf" srcId="{68271251-7AFC-7244-A7FB-9A1BFAFCFA74}" destId="{7C4C7416-B084-9F45-91FB-CA9D2477229F}" srcOrd="0" destOrd="0" presId="urn:microsoft.com/office/officeart/2005/8/layout/hProcess3"/>
    <dgm:cxn modelId="{B37AB53B-439B-4FB1-B15D-21FD8260EF88}" type="presParOf" srcId="{68271251-7AFC-7244-A7FB-9A1BFAFCFA74}" destId="{068C812C-29AB-6A4E-AB80-E02EA337378D}" srcOrd="1" destOrd="0" presId="urn:microsoft.com/office/officeart/2005/8/layout/hProcess3"/>
    <dgm:cxn modelId="{6CBAD52F-F493-4DD1-87EE-DF43B2D23CD8}" type="presParOf" srcId="{68271251-7AFC-7244-A7FB-9A1BFAFCFA74}" destId="{55B86738-6BF0-884B-B437-E0309B8C7398}" srcOrd="2" destOrd="0" presId="urn:microsoft.com/office/officeart/2005/8/layout/hProcess3"/>
    <dgm:cxn modelId="{02F19E30-BA8F-4F3C-AB7C-F8593F0EB4ED}" type="presParOf" srcId="{68271251-7AFC-7244-A7FB-9A1BFAFCFA74}" destId="{88A84B0A-06B3-444C-B3EC-5A44956A4585}" srcOrd="3" destOrd="0" presId="urn:microsoft.com/office/officeart/2005/8/layout/hProcess3"/>
    <dgm:cxn modelId="{1745E610-D667-4F8F-94C8-C34AE58B0741}" type="presParOf" srcId="{D8DE1A71-4613-A94E-A968-FED566F9C648}" destId="{8B2C3991-A8D6-4E4A-AD59-D09EFBB2302A}" srcOrd="6" destOrd="0" presId="urn:microsoft.com/office/officeart/2005/8/layout/hProcess3"/>
    <dgm:cxn modelId="{A0B5897A-996A-48E0-93DC-8E19CED6866F}" type="presParOf" srcId="{D8DE1A71-4613-A94E-A968-FED566F9C648}" destId="{355D1D9D-5271-A94A-ADFF-EE6BE5715F5D}" srcOrd="7" destOrd="0" presId="urn:microsoft.com/office/officeart/2005/8/layout/hProcess3"/>
    <dgm:cxn modelId="{017FDCB7-B6CD-40BC-8C4D-F950BF3D4533}" type="presParOf" srcId="{355D1D9D-5271-A94A-ADFF-EE6BE5715F5D}" destId="{DE0CE2BA-8755-F84F-974F-1358C64DC3F2}" srcOrd="0" destOrd="0" presId="urn:microsoft.com/office/officeart/2005/8/layout/hProcess3"/>
    <dgm:cxn modelId="{D9F83DAC-9A81-45B8-A1F5-D8B45E5BD10B}" type="presParOf" srcId="{355D1D9D-5271-A94A-ADFF-EE6BE5715F5D}" destId="{FA35EBDA-7C0A-0544-B02B-FCC92DE0D9B1}" srcOrd="1" destOrd="0" presId="urn:microsoft.com/office/officeart/2005/8/layout/hProcess3"/>
    <dgm:cxn modelId="{20EA980A-B02B-4C31-AAF6-C34025670095}" type="presParOf" srcId="{355D1D9D-5271-A94A-ADFF-EE6BE5715F5D}" destId="{9E85B64D-E71A-2D43-9540-79E31A4FB2FC}" srcOrd="2" destOrd="0" presId="urn:microsoft.com/office/officeart/2005/8/layout/hProcess3"/>
    <dgm:cxn modelId="{F0983979-DC1F-414A-AE53-59A672464F05}" type="presParOf" srcId="{355D1D9D-5271-A94A-ADFF-EE6BE5715F5D}" destId="{7B27E469-BC77-9E48-8F43-5D4F57875118}" srcOrd="3" destOrd="0" presId="urn:microsoft.com/office/officeart/2005/8/layout/hProcess3"/>
    <dgm:cxn modelId="{2B7157D0-3B58-4D47-B4C0-BABA8FFEA89C}" type="presParOf" srcId="{D8DE1A71-4613-A94E-A968-FED566F9C648}" destId="{D0877A74-4AE9-F340-B4F2-0979C4D5D286}" srcOrd="8" destOrd="0" presId="urn:microsoft.com/office/officeart/2005/8/layout/hProcess3"/>
    <dgm:cxn modelId="{A330A933-6B79-40E5-BDD6-2AA9D7342BD2}" type="presParOf" srcId="{D8DE1A71-4613-A94E-A968-FED566F9C648}" destId="{04D1C86E-5F7F-2E40-BBE5-AD3BD0D3B327}" srcOrd="9" destOrd="0" presId="urn:microsoft.com/office/officeart/2005/8/layout/hProcess3"/>
    <dgm:cxn modelId="{37D5AEAE-157A-48E6-9A44-C1AF4D0AB835}" type="presParOf" srcId="{04D1C86E-5F7F-2E40-BBE5-AD3BD0D3B327}" destId="{E3754F17-A903-BE4C-A9AC-C1548295D330}" srcOrd="0" destOrd="0" presId="urn:microsoft.com/office/officeart/2005/8/layout/hProcess3"/>
    <dgm:cxn modelId="{14880419-15EC-4C5A-B8C2-DD53E1E4A151}" type="presParOf" srcId="{04D1C86E-5F7F-2E40-BBE5-AD3BD0D3B327}" destId="{03D79F3D-36F5-F946-B623-13462716E6C1}" srcOrd="1" destOrd="0" presId="urn:microsoft.com/office/officeart/2005/8/layout/hProcess3"/>
    <dgm:cxn modelId="{89A6021E-9333-4A3F-9363-83D493C27720}" type="presParOf" srcId="{04D1C86E-5F7F-2E40-BBE5-AD3BD0D3B327}" destId="{6AB822DB-122D-1546-9299-D5E1975EF099}" srcOrd="2" destOrd="0" presId="urn:microsoft.com/office/officeart/2005/8/layout/hProcess3"/>
    <dgm:cxn modelId="{A8D53FFC-773E-4A32-86CC-DB95C700C8F7}" type="presParOf" srcId="{04D1C86E-5F7F-2E40-BBE5-AD3BD0D3B327}" destId="{D0626412-9C2D-4547-8A7C-A8ADA2846642}" srcOrd="3" destOrd="0" presId="urn:microsoft.com/office/officeart/2005/8/layout/hProcess3"/>
    <dgm:cxn modelId="{DE5F77CC-70AE-4F30-9501-92B8AA4D0502}" type="presParOf" srcId="{D8DE1A71-4613-A94E-A968-FED566F9C648}" destId="{852F8B31-BE67-D041-89C6-188F3955CEC1}" srcOrd="10" destOrd="0" presId="urn:microsoft.com/office/officeart/2005/8/layout/hProcess3"/>
    <dgm:cxn modelId="{59571ED2-37CB-460A-94FC-07F9689C5571}" type="presParOf" srcId="{D8DE1A71-4613-A94E-A968-FED566F9C648}" destId="{7E2BC94C-2FEF-4C4C-93C2-A283C0364CB6}" srcOrd="11" destOrd="0" presId="urn:microsoft.com/office/officeart/2005/8/layout/hProcess3"/>
    <dgm:cxn modelId="{E982D138-30C7-4A7C-B4BD-757DFE98AC3E}" type="presParOf" srcId="{7E2BC94C-2FEF-4C4C-93C2-A283C0364CB6}" destId="{99D22AA9-675C-CF47-8188-73DE8AEB0D75}" srcOrd="0" destOrd="0" presId="urn:microsoft.com/office/officeart/2005/8/layout/hProcess3"/>
    <dgm:cxn modelId="{4FA9C52F-BF01-4848-AFBF-C8E8177C5F07}" type="presParOf" srcId="{7E2BC94C-2FEF-4C4C-93C2-A283C0364CB6}" destId="{27739876-C0A5-7644-9278-B88A0607BACD}" srcOrd="1" destOrd="0" presId="urn:microsoft.com/office/officeart/2005/8/layout/hProcess3"/>
    <dgm:cxn modelId="{23F57AA1-42BF-466F-BA5E-4E204BE2B40E}" type="presParOf" srcId="{7E2BC94C-2FEF-4C4C-93C2-A283C0364CB6}" destId="{114548AF-AA7F-4847-9239-543BC7AA51DE}" srcOrd="2" destOrd="0" presId="urn:microsoft.com/office/officeart/2005/8/layout/hProcess3"/>
    <dgm:cxn modelId="{7505D787-0162-4E69-8EF9-C22DBEA8AE32}" type="presParOf" srcId="{7E2BC94C-2FEF-4C4C-93C2-A283C0364CB6}" destId="{736A1E22-65B1-2140-AD5E-0BC38B2F7CC2}" srcOrd="3" destOrd="0" presId="urn:microsoft.com/office/officeart/2005/8/layout/hProcess3"/>
    <dgm:cxn modelId="{17613BED-0CE7-4338-ABEA-719D2ECD4413}" type="presParOf" srcId="{D8DE1A71-4613-A94E-A968-FED566F9C648}" destId="{296EA49A-F9FF-5C46-993A-E942A749A6E6}" srcOrd="12" destOrd="0" presId="urn:microsoft.com/office/officeart/2005/8/layout/hProcess3"/>
    <dgm:cxn modelId="{4B53A23E-626D-4725-8088-220D7BE8BBD4}" type="presParOf" srcId="{D8DE1A71-4613-A94E-A968-FED566F9C648}" destId="{0FA28154-0D4F-D84E-8030-374866E8B99D}" srcOrd="13" destOrd="0" presId="urn:microsoft.com/office/officeart/2005/8/layout/hProcess3"/>
    <dgm:cxn modelId="{B1765876-E3B1-4F0E-AE4B-0939A9365D87}" type="presParOf" srcId="{0FA28154-0D4F-D84E-8030-374866E8B99D}" destId="{25E723B5-7EDB-2847-B348-152A47F4BCF5}" srcOrd="0" destOrd="0" presId="urn:microsoft.com/office/officeart/2005/8/layout/hProcess3"/>
    <dgm:cxn modelId="{15B1420C-A5AC-4F3B-A8B9-D86BEB1B2AEB}" type="presParOf" srcId="{0FA28154-0D4F-D84E-8030-374866E8B99D}" destId="{6166E4F0-88B5-E44C-A697-E6042AB9EE2B}" srcOrd="1" destOrd="0" presId="urn:microsoft.com/office/officeart/2005/8/layout/hProcess3"/>
    <dgm:cxn modelId="{2FA3F3AA-3BB4-4411-A319-37E4A79483BA}" type="presParOf" srcId="{0FA28154-0D4F-D84E-8030-374866E8B99D}" destId="{FBCA1326-86F9-B84D-B23A-032B2D60CB9F}" srcOrd="2" destOrd="0" presId="urn:microsoft.com/office/officeart/2005/8/layout/hProcess3"/>
    <dgm:cxn modelId="{5ADBD65D-1D03-4D37-91E9-F099F5C0A01F}" type="presParOf" srcId="{0FA28154-0D4F-D84E-8030-374866E8B99D}" destId="{8C036D2E-3D0E-4440-B8FF-62969878D2E5}" srcOrd="3" destOrd="0" presId="urn:microsoft.com/office/officeart/2005/8/layout/hProcess3"/>
    <dgm:cxn modelId="{49C389DD-CA81-4A7F-BB87-2FFA67C8F34E}" type="presParOf" srcId="{D8DE1A71-4613-A94E-A968-FED566F9C648}" destId="{AF8F5916-295E-494A-814B-8DEC425B6980}" srcOrd="14" destOrd="0" presId="urn:microsoft.com/office/officeart/2005/8/layout/hProcess3"/>
    <dgm:cxn modelId="{ED269300-17DD-4739-8885-9425E36B0BB0}" type="presParOf" srcId="{D8DE1A71-4613-A94E-A968-FED566F9C648}" destId="{0EBC4746-4D8F-B14C-93F6-DEC8163B43AA}" srcOrd="15" destOrd="0" presId="urn:microsoft.com/office/officeart/2005/8/layout/hProcess3"/>
    <dgm:cxn modelId="{BEC52D6E-438A-4443-BAB8-51114D07DC8B}" type="presParOf" srcId="{D8DE1A71-4613-A94E-A968-FED566F9C648}" destId="{DE201C67-D8B3-D44A-8E44-E879623AA4DC}" srcOrd="1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rtl="0"/>
          <a:r>
            <a:rPr lang="en-US" sz="3000" b="1" dirty="0" smtClean="0"/>
            <a:t>In Durham, monthly fees for full-time high-quality care for 4- and 5-year-olds vary widely</a:t>
          </a:r>
          <a:endParaRPr lang="en-US" sz="3000" b="1" dirty="0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0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X="100647" custLinFactNeighborX="0" custLinFactNeighborY="-64286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30D85A-1F94-4929-AB17-821BE0452FB5}" type="presOf" srcId="{AB0FFEA8-B8F6-4E86-BA50-A0493DEDED3A}" destId="{B14619F9-6443-4604-903A-86D0B070705F}" srcOrd="1" destOrd="0" presId="urn:microsoft.com/office/officeart/2005/8/layout/target3"/>
    <dgm:cxn modelId="{A27E1DCF-4CDF-4050-9054-DAE40ABFD045}" type="presOf" srcId="{5831704C-F12A-43D3-AA80-1C363D1A2E1E}" destId="{0C00BA66-8856-4F20-B2C2-A0C04BE78B75}" srcOrd="0" destOrd="0" presId="urn:microsoft.com/office/officeart/2005/8/layout/target3"/>
    <dgm:cxn modelId="{99AEA7DC-41FD-4D35-83BD-0F0F89A3408F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471B7F0D-46C6-45A7-ABD5-362C5D8DB4A5}" type="presParOf" srcId="{0C00BA66-8856-4F20-B2C2-A0C04BE78B75}" destId="{0054E277-C2A2-4BD1-90CD-43945955DEB7}" srcOrd="0" destOrd="0" presId="urn:microsoft.com/office/officeart/2005/8/layout/target3"/>
    <dgm:cxn modelId="{81652A22-877E-44FB-B897-1F277AF182AA}" type="presParOf" srcId="{0C00BA66-8856-4F20-B2C2-A0C04BE78B75}" destId="{152A1F19-6B8E-4888-A36C-DB5B14ACF5B9}" srcOrd="1" destOrd="0" presId="urn:microsoft.com/office/officeart/2005/8/layout/target3"/>
    <dgm:cxn modelId="{FB737BAE-F09F-49E5-A7EB-E64B70EE68BE}" type="presParOf" srcId="{0C00BA66-8856-4F20-B2C2-A0C04BE78B75}" destId="{466B98BD-4C27-4977-8382-01AB2FFC2AC7}" srcOrd="2" destOrd="0" presId="urn:microsoft.com/office/officeart/2005/8/layout/target3"/>
    <dgm:cxn modelId="{242154D2-3308-4679-8DB1-4F519DA9791E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>
        <a:solidFill>
          <a:srgbClr val="FFFFFF">
            <a:alpha val="90000"/>
          </a:srgbClr>
        </a:solidFill>
      </dgm:spPr>
      <dgm:t>
        <a:bodyPr/>
        <a:lstStyle/>
        <a:p>
          <a:pPr rtl="0"/>
          <a:r>
            <a:rPr lang="en-US" sz="3200" b="1" dirty="0" smtClean="0"/>
            <a:t>Children served in Durham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ScaleX="109579" custLinFactNeighborX="-1498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X="101584" custLinFactNeighborX="-345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7943F5-945B-41F3-8972-AB2DFAD9D274}" type="presOf" srcId="{AB0FFEA8-B8F6-4E86-BA50-A0493DEDED3A}" destId="{466B98BD-4C27-4977-8382-01AB2FFC2AC7}" srcOrd="0" destOrd="0" presId="urn:microsoft.com/office/officeart/2005/8/layout/target3"/>
    <dgm:cxn modelId="{757F870A-D567-4D56-BF02-C39F9EA415D8}" type="presOf" srcId="{AB0FFEA8-B8F6-4E86-BA50-A0493DEDED3A}" destId="{B14619F9-6443-4604-903A-86D0B070705F}" srcOrd="1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86DDF168-AAEF-489B-85B1-2BA545760701}" type="presOf" srcId="{5831704C-F12A-43D3-AA80-1C363D1A2E1E}" destId="{0C00BA66-8856-4F20-B2C2-A0C04BE78B75}" srcOrd="0" destOrd="0" presId="urn:microsoft.com/office/officeart/2005/8/layout/target3"/>
    <dgm:cxn modelId="{BDAD3CB7-7D48-40BB-967A-7FB9FA08E641}" type="presParOf" srcId="{0C00BA66-8856-4F20-B2C2-A0C04BE78B75}" destId="{0054E277-C2A2-4BD1-90CD-43945955DEB7}" srcOrd="0" destOrd="0" presId="urn:microsoft.com/office/officeart/2005/8/layout/target3"/>
    <dgm:cxn modelId="{AD95094F-BE99-4C95-85F0-ACF53A8C4092}" type="presParOf" srcId="{0C00BA66-8856-4F20-B2C2-A0C04BE78B75}" destId="{152A1F19-6B8E-4888-A36C-DB5B14ACF5B9}" srcOrd="1" destOrd="0" presId="urn:microsoft.com/office/officeart/2005/8/layout/target3"/>
    <dgm:cxn modelId="{875943A2-ED65-4B3D-85C1-0EF92D7ED22A}" type="presParOf" srcId="{0C00BA66-8856-4F20-B2C2-A0C04BE78B75}" destId="{466B98BD-4C27-4977-8382-01AB2FFC2AC7}" srcOrd="2" destOrd="0" presId="urn:microsoft.com/office/officeart/2005/8/layout/target3"/>
    <dgm:cxn modelId="{55049DD9-7AE4-46EE-9BFF-BEBD68AFE585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6D52797-C475-4E56-BDBA-78C3C8ACE3F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6AE76B-07AF-47E8-91BC-DA75A99043B6}">
      <dgm:prSet/>
      <dgm:spPr/>
      <dgm:t>
        <a:bodyPr/>
        <a:lstStyle/>
        <a:p>
          <a:pPr rtl="0"/>
          <a:r>
            <a:rPr lang="en-US" b="1" dirty="0" smtClean="0"/>
            <a:t>Durham’s Community Early Education/Preschool Task Force</a:t>
          </a:r>
          <a:endParaRPr lang="en-US" b="1" dirty="0"/>
        </a:p>
      </dgm:t>
    </dgm:pt>
    <dgm:pt modelId="{99A41D2C-9BB0-4872-9A4C-58A07CE42F3B}" type="parTrans" cxnId="{5F6BFB70-98D5-443D-A61B-D7ED44BA39D6}">
      <dgm:prSet/>
      <dgm:spPr/>
      <dgm:t>
        <a:bodyPr/>
        <a:lstStyle/>
        <a:p>
          <a:endParaRPr lang="en-US"/>
        </a:p>
      </dgm:t>
    </dgm:pt>
    <dgm:pt modelId="{7770843C-24D7-406E-8022-1AC012FF8D44}" type="sibTrans" cxnId="{5F6BFB70-98D5-443D-A61B-D7ED44BA39D6}">
      <dgm:prSet/>
      <dgm:spPr/>
      <dgm:t>
        <a:bodyPr/>
        <a:lstStyle/>
        <a:p>
          <a:endParaRPr lang="en-US"/>
        </a:p>
      </dgm:t>
    </dgm:pt>
    <dgm:pt modelId="{CADA1602-6122-4225-8AD3-C25E29F0345C}" type="pres">
      <dgm:prSet presAssocID="{46D52797-C475-4E56-BDBA-78C3C8ACE3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8C2592-23B0-406F-A7CB-49FF8F7C2779}" type="pres">
      <dgm:prSet presAssocID="{766AE76B-07AF-47E8-91BC-DA75A99043B6}" presName="circle1" presStyleLbl="node1" presStyleIdx="0" presStyleCnt="1"/>
      <dgm:spPr/>
      <dgm:t>
        <a:bodyPr/>
        <a:lstStyle/>
        <a:p>
          <a:endParaRPr lang="en-US"/>
        </a:p>
      </dgm:t>
    </dgm:pt>
    <dgm:pt modelId="{97983089-11CF-478E-935E-C42F1581C744}" type="pres">
      <dgm:prSet presAssocID="{766AE76B-07AF-47E8-91BC-DA75A99043B6}" presName="space" presStyleCnt="0"/>
      <dgm:spPr/>
    </dgm:pt>
    <dgm:pt modelId="{88AD89FF-9CE7-4911-ABCC-7475CCF5B0FD}" type="pres">
      <dgm:prSet presAssocID="{766AE76B-07AF-47E8-91BC-DA75A99043B6}" presName="rect1" presStyleLbl="alignAcc1" presStyleIdx="0" presStyleCnt="1"/>
      <dgm:spPr/>
      <dgm:t>
        <a:bodyPr/>
        <a:lstStyle/>
        <a:p>
          <a:endParaRPr lang="en-US"/>
        </a:p>
      </dgm:t>
    </dgm:pt>
    <dgm:pt modelId="{D1FCADBF-DE26-4E16-A395-0EECB4DD667E}" type="pres">
      <dgm:prSet presAssocID="{766AE76B-07AF-47E8-91BC-DA75A99043B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6BFB70-98D5-443D-A61B-D7ED44BA39D6}" srcId="{46D52797-C475-4E56-BDBA-78C3C8ACE3FB}" destId="{766AE76B-07AF-47E8-91BC-DA75A99043B6}" srcOrd="0" destOrd="0" parTransId="{99A41D2C-9BB0-4872-9A4C-58A07CE42F3B}" sibTransId="{7770843C-24D7-406E-8022-1AC012FF8D44}"/>
    <dgm:cxn modelId="{EE041A57-4196-4243-9C59-CD484CD453A5}" type="presOf" srcId="{766AE76B-07AF-47E8-91BC-DA75A99043B6}" destId="{D1FCADBF-DE26-4E16-A395-0EECB4DD667E}" srcOrd="1" destOrd="0" presId="urn:microsoft.com/office/officeart/2005/8/layout/target3"/>
    <dgm:cxn modelId="{D1C226CE-8B5C-4BC6-95B5-C39601389E6B}" type="presOf" srcId="{46D52797-C475-4E56-BDBA-78C3C8ACE3FB}" destId="{CADA1602-6122-4225-8AD3-C25E29F0345C}" srcOrd="0" destOrd="0" presId="urn:microsoft.com/office/officeart/2005/8/layout/target3"/>
    <dgm:cxn modelId="{8425D6E5-D6FB-4C44-A179-488033CBE3A6}" type="presOf" srcId="{766AE76B-07AF-47E8-91BC-DA75A99043B6}" destId="{88AD89FF-9CE7-4911-ABCC-7475CCF5B0FD}" srcOrd="0" destOrd="0" presId="urn:microsoft.com/office/officeart/2005/8/layout/target3"/>
    <dgm:cxn modelId="{1BBE1008-C7DE-4AAF-B891-98ED20CC768F}" type="presParOf" srcId="{CADA1602-6122-4225-8AD3-C25E29F0345C}" destId="{818C2592-23B0-406F-A7CB-49FF8F7C2779}" srcOrd="0" destOrd="0" presId="urn:microsoft.com/office/officeart/2005/8/layout/target3"/>
    <dgm:cxn modelId="{9A4F3DF1-901E-4A9D-A27A-3CEA1B3E593B}" type="presParOf" srcId="{CADA1602-6122-4225-8AD3-C25E29F0345C}" destId="{97983089-11CF-478E-935E-C42F1581C744}" srcOrd="1" destOrd="0" presId="urn:microsoft.com/office/officeart/2005/8/layout/target3"/>
    <dgm:cxn modelId="{8D884081-709C-441B-934C-4993F8A60E30}" type="presParOf" srcId="{CADA1602-6122-4225-8AD3-C25E29F0345C}" destId="{88AD89FF-9CE7-4911-ABCC-7475CCF5B0FD}" srcOrd="2" destOrd="0" presId="urn:microsoft.com/office/officeart/2005/8/layout/target3"/>
    <dgm:cxn modelId="{1C569F76-3680-48F6-979D-BB8E11F35E3F}" type="presParOf" srcId="{CADA1602-6122-4225-8AD3-C25E29F0345C}" destId="{D1FCADBF-DE26-4E16-A395-0EECB4DD667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28FF79C-C07F-4844-A9BD-5B50DD9FE8B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0E9BEF-B007-4FAC-A4C0-5AD8978D8B06}">
      <dgm:prSet/>
      <dgm:spPr/>
      <dgm:t>
        <a:bodyPr/>
        <a:lstStyle/>
        <a:p>
          <a:pPr rtl="0"/>
          <a:r>
            <a:rPr lang="en-US" b="1" dirty="0" smtClean="0"/>
            <a:t>Durham’s current capacity 3- to 5-year-olds </a:t>
          </a:r>
          <a:r>
            <a:rPr lang="en-US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(Licensed care centers only)</a:t>
          </a:r>
          <a:endParaRPr lang="en-US" b="1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A0DEDCA3-73FE-4DD2-B7CA-0CCA39EB0CBA}" type="parTrans" cxnId="{9C3CB52E-5DCE-4369-A864-1A8F12A8C336}">
      <dgm:prSet/>
      <dgm:spPr/>
      <dgm:t>
        <a:bodyPr/>
        <a:lstStyle/>
        <a:p>
          <a:endParaRPr lang="en-US"/>
        </a:p>
      </dgm:t>
    </dgm:pt>
    <dgm:pt modelId="{2F791406-61B3-4C16-BF27-A227C96416DC}" type="sibTrans" cxnId="{9C3CB52E-5DCE-4369-A864-1A8F12A8C336}">
      <dgm:prSet/>
      <dgm:spPr/>
      <dgm:t>
        <a:bodyPr/>
        <a:lstStyle/>
        <a:p>
          <a:endParaRPr lang="en-US"/>
        </a:p>
      </dgm:t>
    </dgm:pt>
    <dgm:pt modelId="{BD932E53-3BA3-47C7-88B6-23239F7B83D7}" type="pres">
      <dgm:prSet presAssocID="{B28FF79C-C07F-4844-A9BD-5B50DD9FE8B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9B2B28-C81A-4262-9CBF-F19ACEF4B1BF}" type="pres">
      <dgm:prSet presAssocID="{140E9BEF-B007-4FAC-A4C0-5AD8978D8B06}" presName="circle1" presStyleLbl="node1" presStyleIdx="0" presStyleCnt="1"/>
      <dgm:spPr/>
    </dgm:pt>
    <dgm:pt modelId="{CEE008F7-156B-4996-B804-0D7F56042266}" type="pres">
      <dgm:prSet presAssocID="{140E9BEF-B007-4FAC-A4C0-5AD8978D8B06}" presName="space" presStyleCnt="0"/>
      <dgm:spPr/>
    </dgm:pt>
    <dgm:pt modelId="{0778BE9E-8DEE-476A-99C7-605528DB7536}" type="pres">
      <dgm:prSet presAssocID="{140E9BEF-B007-4FAC-A4C0-5AD8978D8B06}" presName="rect1" presStyleLbl="alignAcc1" presStyleIdx="0" presStyleCnt="1"/>
      <dgm:spPr/>
      <dgm:t>
        <a:bodyPr/>
        <a:lstStyle/>
        <a:p>
          <a:endParaRPr lang="en-US"/>
        </a:p>
      </dgm:t>
    </dgm:pt>
    <dgm:pt modelId="{A9897004-1FD4-4275-B9A2-1E26A85E722F}" type="pres">
      <dgm:prSet presAssocID="{140E9BEF-B007-4FAC-A4C0-5AD8978D8B0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F91C45-762C-48B3-8B4D-8AE5F46F0A8F}" type="presOf" srcId="{B28FF79C-C07F-4844-A9BD-5B50DD9FE8BB}" destId="{BD932E53-3BA3-47C7-88B6-23239F7B83D7}" srcOrd="0" destOrd="0" presId="urn:microsoft.com/office/officeart/2005/8/layout/target3"/>
    <dgm:cxn modelId="{CC144642-2D33-4942-A366-2B5431044FFD}" type="presOf" srcId="{140E9BEF-B007-4FAC-A4C0-5AD8978D8B06}" destId="{A9897004-1FD4-4275-B9A2-1E26A85E722F}" srcOrd="1" destOrd="0" presId="urn:microsoft.com/office/officeart/2005/8/layout/target3"/>
    <dgm:cxn modelId="{9C3CB52E-5DCE-4369-A864-1A8F12A8C336}" srcId="{B28FF79C-C07F-4844-A9BD-5B50DD9FE8BB}" destId="{140E9BEF-B007-4FAC-A4C0-5AD8978D8B06}" srcOrd="0" destOrd="0" parTransId="{A0DEDCA3-73FE-4DD2-B7CA-0CCA39EB0CBA}" sibTransId="{2F791406-61B3-4C16-BF27-A227C96416DC}"/>
    <dgm:cxn modelId="{603CD826-C16E-46CC-830E-5B42FB2A14D4}" type="presOf" srcId="{140E9BEF-B007-4FAC-A4C0-5AD8978D8B06}" destId="{0778BE9E-8DEE-476A-99C7-605528DB7536}" srcOrd="0" destOrd="0" presId="urn:microsoft.com/office/officeart/2005/8/layout/target3"/>
    <dgm:cxn modelId="{C09CB0AE-DB12-4630-91B1-DF09C618AEEA}" type="presParOf" srcId="{BD932E53-3BA3-47C7-88B6-23239F7B83D7}" destId="{829B2B28-C81A-4262-9CBF-F19ACEF4B1BF}" srcOrd="0" destOrd="0" presId="urn:microsoft.com/office/officeart/2005/8/layout/target3"/>
    <dgm:cxn modelId="{50483B80-E0B5-4649-A7A9-6AF5E9D641ED}" type="presParOf" srcId="{BD932E53-3BA3-47C7-88B6-23239F7B83D7}" destId="{CEE008F7-156B-4996-B804-0D7F56042266}" srcOrd="1" destOrd="0" presId="urn:microsoft.com/office/officeart/2005/8/layout/target3"/>
    <dgm:cxn modelId="{49E3E8F5-23E4-484F-A1D3-4CBC65CC3FC2}" type="presParOf" srcId="{BD932E53-3BA3-47C7-88B6-23239F7B83D7}" destId="{0778BE9E-8DEE-476A-99C7-605528DB7536}" srcOrd="2" destOrd="0" presId="urn:microsoft.com/office/officeart/2005/8/layout/target3"/>
    <dgm:cxn modelId="{A9BF1AEA-FE41-4938-8214-ED95D408677B}" type="presParOf" srcId="{BD932E53-3BA3-47C7-88B6-23239F7B83D7}" destId="{A9897004-1FD4-4275-B9A2-1E26A85E722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28FF79C-C07F-4844-A9BD-5B50DD9FE8B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0E9BEF-B007-4FAC-A4C0-5AD8978D8B06}">
      <dgm:prSet/>
      <dgm:spPr>
        <a:solidFill>
          <a:srgbClr val="FFFFFF"/>
        </a:solidFill>
      </dgm:spPr>
      <dgm:t>
        <a:bodyPr/>
        <a:lstStyle/>
        <a:p>
          <a:pPr rtl="0"/>
          <a:r>
            <a:rPr lang="en-US" b="1" dirty="0" smtClean="0"/>
            <a:t>Durham’s current child care capacity </a:t>
          </a:r>
          <a:br>
            <a:rPr lang="en-US" b="1" dirty="0" smtClean="0"/>
          </a:br>
          <a:r>
            <a:rPr lang="en-US" b="1" dirty="0" smtClean="0"/>
            <a:t>3- to 5-year-olds </a:t>
          </a:r>
          <a:r>
            <a:rPr lang="en-US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(Licensed care only)</a:t>
          </a:r>
          <a:endParaRPr lang="en-US" b="1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A0DEDCA3-73FE-4DD2-B7CA-0CCA39EB0CBA}" type="parTrans" cxnId="{9C3CB52E-5DCE-4369-A864-1A8F12A8C336}">
      <dgm:prSet/>
      <dgm:spPr/>
      <dgm:t>
        <a:bodyPr/>
        <a:lstStyle/>
        <a:p>
          <a:endParaRPr lang="en-US"/>
        </a:p>
      </dgm:t>
    </dgm:pt>
    <dgm:pt modelId="{2F791406-61B3-4C16-BF27-A227C96416DC}" type="sibTrans" cxnId="{9C3CB52E-5DCE-4369-A864-1A8F12A8C336}">
      <dgm:prSet/>
      <dgm:spPr/>
      <dgm:t>
        <a:bodyPr/>
        <a:lstStyle/>
        <a:p>
          <a:endParaRPr lang="en-US"/>
        </a:p>
      </dgm:t>
    </dgm:pt>
    <dgm:pt modelId="{BD932E53-3BA3-47C7-88B6-23239F7B83D7}" type="pres">
      <dgm:prSet presAssocID="{B28FF79C-C07F-4844-A9BD-5B50DD9FE8B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9B2B28-C81A-4262-9CBF-F19ACEF4B1BF}" type="pres">
      <dgm:prSet presAssocID="{140E9BEF-B007-4FAC-A4C0-5AD8978D8B06}" presName="circle1" presStyleLbl="node1" presStyleIdx="0" presStyleCnt="1"/>
      <dgm:spPr/>
    </dgm:pt>
    <dgm:pt modelId="{CEE008F7-156B-4996-B804-0D7F56042266}" type="pres">
      <dgm:prSet presAssocID="{140E9BEF-B007-4FAC-A4C0-5AD8978D8B06}" presName="space" presStyleCnt="0"/>
      <dgm:spPr/>
    </dgm:pt>
    <dgm:pt modelId="{0778BE9E-8DEE-476A-99C7-605528DB7536}" type="pres">
      <dgm:prSet presAssocID="{140E9BEF-B007-4FAC-A4C0-5AD8978D8B06}" presName="rect1" presStyleLbl="alignAcc1" presStyleIdx="0" presStyleCnt="1"/>
      <dgm:spPr/>
      <dgm:t>
        <a:bodyPr/>
        <a:lstStyle/>
        <a:p>
          <a:endParaRPr lang="en-US"/>
        </a:p>
      </dgm:t>
    </dgm:pt>
    <dgm:pt modelId="{A9897004-1FD4-4275-B9A2-1E26A85E722F}" type="pres">
      <dgm:prSet presAssocID="{140E9BEF-B007-4FAC-A4C0-5AD8978D8B0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762BEC-7250-41DF-A0C9-F7A2B828B3F7}" type="presOf" srcId="{140E9BEF-B007-4FAC-A4C0-5AD8978D8B06}" destId="{A9897004-1FD4-4275-B9A2-1E26A85E722F}" srcOrd="1" destOrd="0" presId="urn:microsoft.com/office/officeart/2005/8/layout/target3"/>
    <dgm:cxn modelId="{C83BBA88-B2A3-4881-B93F-389CB054B31E}" type="presOf" srcId="{B28FF79C-C07F-4844-A9BD-5B50DD9FE8BB}" destId="{BD932E53-3BA3-47C7-88B6-23239F7B83D7}" srcOrd="0" destOrd="0" presId="urn:microsoft.com/office/officeart/2005/8/layout/target3"/>
    <dgm:cxn modelId="{E99440BF-7F96-42B4-97B9-DDAAF664EC08}" type="presOf" srcId="{140E9BEF-B007-4FAC-A4C0-5AD8978D8B06}" destId="{0778BE9E-8DEE-476A-99C7-605528DB7536}" srcOrd="0" destOrd="0" presId="urn:microsoft.com/office/officeart/2005/8/layout/target3"/>
    <dgm:cxn modelId="{9C3CB52E-5DCE-4369-A864-1A8F12A8C336}" srcId="{B28FF79C-C07F-4844-A9BD-5B50DD9FE8BB}" destId="{140E9BEF-B007-4FAC-A4C0-5AD8978D8B06}" srcOrd="0" destOrd="0" parTransId="{A0DEDCA3-73FE-4DD2-B7CA-0CCA39EB0CBA}" sibTransId="{2F791406-61B3-4C16-BF27-A227C96416DC}"/>
    <dgm:cxn modelId="{7E49361F-0720-4116-A0B2-75807C70D528}" type="presParOf" srcId="{BD932E53-3BA3-47C7-88B6-23239F7B83D7}" destId="{829B2B28-C81A-4262-9CBF-F19ACEF4B1BF}" srcOrd="0" destOrd="0" presId="urn:microsoft.com/office/officeart/2005/8/layout/target3"/>
    <dgm:cxn modelId="{060848E1-8ABF-464C-9AAD-70A11AE04DA4}" type="presParOf" srcId="{BD932E53-3BA3-47C7-88B6-23239F7B83D7}" destId="{CEE008F7-156B-4996-B804-0D7F56042266}" srcOrd="1" destOrd="0" presId="urn:microsoft.com/office/officeart/2005/8/layout/target3"/>
    <dgm:cxn modelId="{D9626B74-DA21-4D00-AA01-A9FC95BCCB64}" type="presParOf" srcId="{BD932E53-3BA3-47C7-88B6-23239F7B83D7}" destId="{0778BE9E-8DEE-476A-99C7-605528DB7536}" srcOrd="2" destOrd="0" presId="urn:microsoft.com/office/officeart/2005/8/layout/target3"/>
    <dgm:cxn modelId="{BD94D862-D03D-4D28-A9D4-4ECAD0F91F49}" type="presParOf" srcId="{BD932E53-3BA3-47C7-88B6-23239F7B83D7}" destId="{A9897004-1FD4-4275-B9A2-1E26A85E722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D52797-C475-4E56-BDBA-78C3C8ACE3F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6AE76B-07AF-47E8-91BC-DA75A99043B6}">
      <dgm:prSet custT="1"/>
      <dgm:spPr>
        <a:noFill/>
      </dgm:spPr>
      <dgm:t>
        <a:bodyPr/>
        <a:lstStyle/>
        <a:p>
          <a:pPr rtl="0"/>
          <a:r>
            <a:rPr lang="en-US" sz="3200" b="1" dirty="0" smtClean="0"/>
            <a:t>Major tasks of the </a:t>
          </a:r>
          <a:r>
            <a:rPr lang="en-US" sz="3200" b="1" baseline="0" dirty="0" smtClean="0"/>
            <a:t>Task Force</a:t>
          </a:r>
          <a:endParaRPr lang="en-US" sz="3200" b="1" dirty="0"/>
        </a:p>
      </dgm:t>
    </dgm:pt>
    <dgm:pt modelId="{99A41D2C-9BB0-4872-9A4C-58A07CE42F3B}" type="parTrans" cxnId="{5F6BFB70-98D5-443D-A61B-D7ED44BA39D6}">
      <dgm:prSet/>
      <dgm:spPr/>
      <dgm:t>
        <a:bodyPr/>
        <a:lstStyle/>
        <a:p>
          <a:endParaRPr lang="en-US"/>
        </a:p>
      </dgm:t>
    </dgm:pt>
    <dgm:pt modelId="{7770843C-24D7-406E-8022-1AC012FF8D44}" type="sibTrans" cxnId="{5F6BFB70-98D5-443D-A61B-D7ED44BA39D6}">
      <dgm:prSet/>
      <dgm:spPr/>
      <dgm:t>
        <a:bodyPr/>
        <a:lstStyle/>
        <a:p>
          <a:endParaRPr lang="en-US"/>
        </a:p>
      </dgm:t>
    </dgm:pt>
    <dgm:pt modelId="{CADA1602-6122-4225-8AD3-C25E29F0345C}" type="pres">
      <dgm:prSet presAssocID="{46D52797-C475-4E56-BDBA-78C3C8ACE3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8C2592-23B0-406F-A7CB-49FF8F7C2779}" type="pres">
      <dgm:prSet presAssocID="{766AE76B-07AF-47E8-91BC-DA75A99043B6}" presName="circle1" presStyleLbl="node1" presStyleIdx="0" presStyleCnt="1"/>
      <dgm:spPr/>
      <dgm:t>
        <a:bodyPr/>
        <a:lstStyle/>
        <a:p>
          <a:endParaRPr lang="en-US"/>
        </a:p>
      </dgm:t>
    </dgm:pt>
    <dgm:pt modelId="{97983089-11CF-478E-935E-C42F1581C744}" type="pres">
      <dgm:prSet presAssocID="{766AE76B-07AF-47E8-91BC-DA75A99043B6}" presName="space" presStyleCnt="0"/>
      <dgm:spPr/>
    </dgm:pt>
    <dgm:pt modelId="{88AD89FF-9CE7-4911-ABCC-7475CCF5B0FD}" type="pres">
      <dgm:prSet presAssocID="{766AE76B-07AF-47E8-91BC-DA75A99043B6}" presName="rect1" presStyleLbl="alignAcc1" presStyleIdx="0" presStyleCnt="1"/>
      <dgm:spPr/>
      <dgm:t>
        <a:bodyPr/>
        <a:lstStyle/>
        <a:p>
          <a:endParaRPr lang="en-US"/>
        </a:p>
      </dgm:t>
    </dgm:pt>
    <dgm:pt modelId="{D1FCADBF-DE26-4E16-A395-0EECB4DD667E}" type="pres">
      <dgm:prSet presAssocID="{766AE76B-07AF-47E8-91BC-DA75A99043B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6DF508-55B1-4B8E-BB83-261523B822E3}" type="presOf" srcId="{46D52797-C475-4E56-BDBA-78C3C8ACE3FB}" destId="{CADA1602-6122-4225-8AD3-C25E29F0345C}" srcOrd="0" destOrd="0" presId="urn:microsoft.com/office/officeart/2005/8/layout/target3"/>
    <dgm:cxn modelId="{03FFBBB8-D1C8-4109-BC87-51462F119E54}" type="presOf" srcId="{766AE76B-07AF-47E8-91BC-DA75A99043B6}" destId="{88AD89FF-9CE7-4911-ABCC-7475CCF5B0FD}" srcOrd="0" destOrd="0" presId="urn:microsoft.com/office/officeart/2005/8/layout/target3"/>
    <dgm:cxn modelId="{5F6BFB70-98D5-443D-A61B-D7ED44BA39D6}" srcId="{46D52797-C475-4E56-BDBA-78C3C8ACE3FB}" destId="{766AE76B-07AF-47E8-91BC-DA75A99043B6}" srcOrd="0" destOrd="0" parTransId="{99A41D2C-9BB0-4872-9A4C-58A07CE42F3B}" sibTransId="{7770843C-24D7-406E-8022-1AC012FF8D44}"/>
    <dgm:cxn modelId="{ED0E3981-3661-446C-959B-C834D45A0C72}" type="presOf" srcId="{766AE76B-07AF-47E8-91BC-DA75A99043B6}" destId="{D1FCADBF-DE26-4E16-A395-0EECB4DD667E}" srcOrd="1" destOrd="0" presId="urn:microsoft.com/office/officeart/2005/8/layout/target3"/>
    <dgm:cxn modelId="{34113E89-0E85-4120-BC85-788E370BD6AC}" type="presParOf" srcId="{CADA1602-6122-4225-8AD3-C25E29F0345C}" destId="{818C2592-23B0-406F-A7CB-49FF8F7C2779}" srcOrd="0" destOrd="0" presId="urn:microsoft.com/office/officeart/2005/8/layout/target3"/>
    <dgm:cxn modelId="{CAC83A99-23CC-4328-AAB8-4876F9F600DC}" type="presParOf" srcId="{CADA1602-6122-4225-8AD3-C25E29F0345C}" destId="{97983089-11CF-478E-935E-C42F1581C744}" srcOrd="1" destOrd="0" presId="urn:microsoft.com/office/officeart/2005/8/layout/target3"/>
    <dgm:cxn modelId="{9F5835BA-DDF3-4BD2-B202-FE35693541F0}" type="presParOf" srcId="{CADA1602-6122-4225-8AD3-C25E29F0345C}" destId="{88AD89FF-9CE7-4911-ABCC-7475CCF5B0FD}" srcOrd="2" destOrd="0" presId="urn:microsoft.com/office/officeart/2005/8/layout/target3"/>
    <dgm:cxn modelId="{3FE2C84A-D56D-4BBC-82E7-208A0DAD087E}" type="presParOf" srcId="{CADA1602-6122-4225-8AD3-C25E29F0345C}" destId="{D1FCADBF-DE26-4E16-A395-0EECB4DD667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9E4748C-2EAA-0A4E-89F1-48197C64A54A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1160D-EB7F-4747-A4D5-D6A6772E0F5D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dirty="0" smtClean="0"/>
            <a:t>Center Capacity (2015)  </a:t>
          </a:r>
        </a:p>
        <a:p>
          <a:pPr>
            <a:spcAft>
              <a:spcPts val="0"/>
            </a:spcAft>
          </a:pPr>
          <a:r>
            <a:rPr lang="en-US" sz="1800" dirty="0" smtClean="0"/>
            <a:t>= 3,920</a:t>
          </a:r>
          <a:endParaRPr lang="en-US" sz="1800" dirty="0"/>
        </a:p>
      </dgm:t>
    </dgm:pt>
    <dgm:pt modelId="{87B2FE5A-07C0-9846-9B2A-DE3034B6F2EE}" type="parTrans" cxnId="{3509D388-A9D0-9E4A-AA1F-8B6D8F406B2D}">
      <dgm:prSet/>
      <dgm:spPr/>
      <dgm:t>
        <a:bodyPr/>
        <a:lstStyle/>
        <a:p>
          <a:endParaRPr lang="en-US" sz="1800"/>
        </a:p>
      </dgm:t>
    </dgm:pt>
    <dgm:pt modelId="{17E6784F-6A90-F943-9777-7C1F8CED77DC}" type="sibTrans" cxnId="{3509D388-A9D0-9E4A-AA1F-8B6D8F406B2D}">
      <dgm:prSet/>
      <dgm:spPr/>
      <dgm:t>
        <a:bodyPr/>
        <a:lstStyle/>
        <a:p>
          <a:endParaRPr lang="en-US" sz="1800"/>
        </a:p>
      </dgm:t>
    </dgm:pt>
    <dgm:pt modelId="{9B1A733D-7794-8B49-BDEA-4249287FA931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dirty="0" smtClean="0"/>
            <a:t>Center Enrollment </a:t>
          </a:r>
        </a:p>
        <a:p>
          <a:pPr>
            <a:spcAft>
              <a:spcPts val="0"/>
            </a:spcAft>
          </a:pPr>
          <a:r>
            <a:rPr lang="en-US" sz="1800" dirty="0" smtClean="0"/>
            <a:t>(Feb. 2017)</a:t>
          </a:r>
        </a:p>
        <a:p>
          <a:pPr>
            <a:spcAft>
              <a:spcPts val="0"/>
            </a:spcAft>
          </a:pPr>
          <a:r>
            <a:rPr lang="en-US" sz="1800" dirty="0" smtClean="0"/>
            <a:t>= 3,629</a:t>
          </a:r>
          <a:endParaRPr lang="en-US" sz="1800" dirty="0"/>
        </a:p>
      </dgm:t>
    </dgm:pt>
    <dgm:pt modelId="{7AA7C87A-13EE-974D-9F41-B20E14DB9D74}" type="parTrans" cxnId="{0AEC37EC-EDE3-DC40-ABF4-DA4EC0169C1B}">
      <dgm:prSet custT="1"/>
      <dgm:spPr/>
      <dgm:t>
        <a:bodyPr/>
        <a:lstStyle/>
        <a:p>
          <a:endParaRPr lang="en-US" sz="1800"/>
        </a:p>
      </dgm:t>
    </dgm:pt>
    <dgm:pt modelId="{3BA6DAC6-5A17-3D4D-A61B-0A1FDD7FA62A}" type="sibTrans" cxnId="{0AEC37EC-EDE3-DC40-ABF4-DA4EC0169C1B}">
      <dgm:prSet/>
      <dgm:spPr/>
      <dgm:t>
        <a:bodyPr/>
        <a:lstStyle/>
        <a:p>
          <a:endParaRPr lang="en-US" sz="1800"/>
        </a:p>
      </dgm:t>
    </dgm:pt>
    <dgm:pt modelId="{116DD281-7E65-2D40-8048-68CE9EAF0581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dirty="0" smtClean="0"/>
            <a:t>Family Home</a:t>
          </a:r>
        </a:p>
        <a:p>
          <a:pPr>
            <a:spcAft>
              <a:spcPts val="0"/>
            </a:spcAft>
          </a:pPr>
          <a:r>
            <a:rPr lang="en-US" sz="1800" dirty="0" smtClean="0"/>
            <a:t>Capacity (2015)  </a:t>
          </a:r>
        </a:p>
        <a:p>
          <a:pPr>
            <a:spcAft>
              <a:spcPts val="0"/>
            </a:spcAft>
          </a:pPr>
          <a:r>
            <a:rPr lang="en-US" sz="1800" dirty="0" smtClean="0"/>
            <a:t>= 293</a:t>
          </a:r>
        </a:p>
      </dgm:t>
    </dgm:pt>
    <dgm:pt modelId="{EC281D2E-906F-F54C-8101-18278CFF98AC}" type="parTrans" cxnId="{9F96E524-C723-424D-A59D-DBA9F7B6B25E}">
      <dgm:prSet/>
      <dgm:spPr/>
      <dgm:t>
        <a:bodyPr/>
        <a:lstStyle/>
        <a:p>
          <a:endParaRPr lang="en-US" sz="1800"/>
        </a:p>
      </dgm:t>
    </dgm:pt>
    <dgm:pt modelId="{3BDD94C5-61AB-2F4B-A78C-205EF9AB84B9}" type="sibTrans" cxnId="{9F96E524-C723-424D-A59D-DBA9F7B6B25E}">
      <dgm:prSet/>
      <dgm:spPr/>
      <dgm:t>
        <a:bodyPr/>
        <a:lstStyle/>
        <a:p>
          <a:endParaRPr lang="en-US" sz="1800"/>
        </a:p>
      </dgm:t>
    </dgm:pt>
    <dgm:pt modelId="{D5C783ED-505E-3546-80A0-C432B2AB4BAA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dirty="0" smtClean="0"/>
            <a:t>Family Home Enrollment </a:t>
          </a:r>
        </a:p>
        <a:p>
          <a:pPr>
            <a:spcAft>
              <a:spcPts val="0"/>
            </a:spcAft>
          </a:pPr>
          <a:r>
            <a:rPr lang="en-US" sz="1800" dirty="0" smtClean="0"/>
            <a:t>(Feb. 2017)</a:t>
          </a:r>
        </a:p>
        <a:p>
          <a:pPr>
            <a:spcAft>
              <a:spcPts val="0"/>
            </a:spcAft>
          </a:pPr>
          <a:r>
            <a:rPr lang="en-US" sz="1800" dirty="0" smtClean="0"/>
            <a:t>= 185</a:t>
          </a:r>
        </a:p>
      </dgm:t>
    </dgm:pt>
    <dgm:pt modelId="{A810B34A-9ECB-C443-B03E-1A79BE3871FF}" type="sibTrans" cxnId="{02E5F197-F7BE-D849-93A8-702559F10414}">
      <dgm:prSet/>
      <dgm:spPr/>
      <dgm:t>
        <a:bodyPr/>
        <a:lstStyle/>
        <a:p>
          <a:endParaRPr lang="en-US" sz="1800"/>
        </a:p>
      </dgm:t>
    </dgm:pt>
    <dgm:pt modelId="{AD6BBA95-3435-3D46-9AF5-7E80C6836B2D}" type="parTrans" cxnId="{02E5F197-F7BE-D849-93A8-702559F10414}">
      <dgm:prSet custT="1"/>
      <dgm:spPr/>
      <dgm:t>
        <a:bodyPr/>
        <a:lstStyle/>
        <a:p>
          <a:endParaRPr lang="en-US" sz="1800"/>
        </a:p>
      </dgm:t>
    </dgm:pt>
    <dgm:pt modelId="{66E23554-3720-AF41-BAB5-F6503C6FECA0}">
      <dgm:prSet phldrT="[Text]" custT="1"/>
      <dgm:spPr>
        <a:solidFill>
          <a:srgbClr val="2B507B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dirty="0" smtClean="0"/>
            <a:t>Unlicensed Care &amp; Family, Friend, and Neighbor Care</a:t>
          </a:r>
        </a:p>
      </dgm:t>
    </dgm:pt>
    <dgm:pt modelId="{73E7E866-03A2-CF4E-AE70-8018F976D245}" type="sibTrans" cxnId="{1D7B7D4A-91BF-6747-A9E0-C4BAA4B091E8}">
      <dgm:prSet/>
      <dgm:spPr/>
      <dgm:t>
        <a:bodyPr/>
        <a:lstStyle/>
        <a:p>
          <a:endParaRPr lang="en-US" sz="1800"/>
        </a:p>
      </dgm:t>
    </dgm:pt>
    <dgm:pt modelId="{258C1436-CE47-6843-91FA-EB628D504659}" type="parTrans" cxnId="{1D7B7D4A-91BF-6747-A9E0-C4BAA4B091E8}">
      <dgm:prSet/>
      <dgm:spPr/>
      <dgm:t>
        <a:bodyPr/>
        <a:lstStyle/>
        <a:p>
          <a:endParaRPr lang="en-US" sz="1800"/>
        </a:p>
      </dgm:t>
    </dgm:pt>
    <dgm:pt modelId="{FE5AA5FA-6600-1840-BD30-158E2DC4713F}">
      <dgm:prSet custT="1"/>
      <dgm:spPr>
        <a:solidFill>
          <a:srgbClr val="31859C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dirty="0" smtClean="0"/>
            <a:t>Enrolled in 4- or 5-star centers (2015)</a:t>
          </a:r>
        </a:p>
        <a:p>
          <a:pPr>
            <a:spcAft>
              <a:spcPts val="0"/>
            </a:spcAft>
          </a:pPr>
          <a:r>
            <a:rPr lang="en-US" sz="1800" dirty="0" smtClean="0"/>
            <a:t>= 73% </a:t>
          </a:r>
        </a:p>
      </dgm:t>
    </dgm:pt>
    <dgm:pt modelId="{204E7C87-3358-5641-B873-381C4A417103}" type="parTrans" cxnId="{17917216-296F-2B45-9F54-ECDFF0E73502}">
      <dgm:prSet custT="1"/>
      <dgm:spPr/>
      <dgm:t>
        <a:bodyPr/>
        <a:lstStyle/>
        <a:p>
          <a:endParaRPr lang="en-US" sz="1800"/>
        </a:p>
      </dgm:t>
    </dgm:pt>
    <dgm:pt modelId="{36DAAD63-C97C-7442-9073-AB2C93E29CBA}" type="sibTrans" cxnId="{17917216-296F-2B45-9F54-ECDFF0E73502}">
      <dgm:prSet/>
      <dgm:spPr/>
      <dgm:t>
        <a:bodyPr/>
        <a:lstStyle/>
        <a:p>
          <a:endParaRPr lang="en-US" sz="1800"/>
        </a:p>
      </dgm:t>
    </dgm:pt>
    <dgm:pt modelId="{62DF8D66-C46A-694D-ADEF-C0A2C2C7A0D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1800" dirty="0" smtClean="0"/>
            <a:t>Enrolled in 4- or 5-star  care (2015)</a:t>
          </a:r>
        </a:p>
        <a:p>
          <a:pPr>
            <a:spcAft>
              <a:spcPts val="0"/>
            </a:spcAft>
          </a:pPr>
          <a:r>
            <a:rPr lang="en-US" sz="1800" dirty="0" smtClean="0"/>
            <a:t>= 53%</a:t>
          </a:r>
          <a:endParaRPr lang="en-US" sz="1800" dirty="0"/>
        </a:p>
      </dgm:t>
    </dgm:pt>
    <dgm:pt modelId="{51C80BF5-284E-0340-8C99-5E43F71B2107}" type="parTrans" cxnId="{EBBF1B02-8538-4344-BA54-A2484901C624}">
      <dgm:prSet custT="1"/>
      <dgm:spPr/>
      <dgm:t>
        <a:bodyPr/>
        <a:lstStyle/>
        <a:p>
          <a:endParaRPr lang="en-US" sz="1800"/>
        </a:p>
      </dgm:t>
    </dgm:pt>
    <dgm:pt modelId="{53617607-30E6-0541-807B-8BA8A2DFA532}" type="sibTrans" cxnId="{EBBF1B02-8538-4344-BA54-A2484901C624}">
      <dgm:prSet/>
      <dgm:spPr/>
      <dgm:t>
        <a:bodyPr/>
        <a:lstStyle/>
        <a:p>
          <a:endParaRPr lang="en-US" sz="1800"/>
        </a:p>
      </dgm:t>
    </dgm:pt>
    <dgm:pt modelId="{69EAE62C-5870-0A4F-B026-AD5C8822FD69}" type="pres">
      <dgm:prSet presAssocID="{39E4748C-2EAA-0A4E-89F1-48197C64A54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1477D3-97C8-EE4C-A778-7B00A1BE94D2}" type="pres">
      <dgm:prSet presAssocID="{F5C1160D-EB7F-4747-A4D5-D6A6772E0F5D}" presName="root1" presStyleCnt="0"/>
      <dgm:spPr/>
    </dgm:pt>
    <dgm:pt modelId="{A16A197C-A100-6C4D-8A06-E0267CBF7BF5}" type="pres">
      <dgm:prSet presAssocID="{F5C1160D-EB7F-4747-A4D5-D6A6772E0F5D}" presName="LevelOneTextNode" presStyleLbl="node0" presStyleIdx="0" presStyleCnt="3" custScaleX="120233" custScaleY="119487" custLinFactNeighborX="-168" custLinFactNeighborY="-190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6DBAD6-2839-074D-9442-EDAC82076DE0}" type="pres">
      <dgm:prSet presAssocID="{F5C1160D-EB7F-4747-A4D5-D6A6772E0F5D}" presName="level2hierChild" presStyleCnt="0"/>
      <dgm:spPr/>
    </dgm:pt>
    <dgm:pt modelId="{76DC08B5-8999-D649-A92C-D8D5E6CF23EB}" type="pres">
      <dgm:prSet presAssocID="{7AA7C87A-13EE-974D-9F41-B20E14DB9D7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D7182AD2-6588-CA4B-ACAF-EC9FFCC0BF25}" type="pres">
      <dgm:prSet presAssocID="{7AA7C87A-13EE-974D-9F41-B20E14DB9D7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8429105-7753-BF4A-A065-29D06EEF17DF}" type="pres">
      <dgm:prSet presAssocID="{9B1A733D-7794-8B49-BDEA-4249287FA931}" presName="root2" presStyleCnt="0"/>
      <dgm:spPr/>
    </dgm:pt>
    <dgm:pt modelId="{706160E2-C238-BF41-8FBC-6EAE9FC6B008}" type="pres">
      <dgm:prSet presAssocID="{9B1A733D-7794-8B49-BDEA-4249287FA931}" presName="LevelTwoTextNode" presStyleLbl="node2" presStyleIdx="0" presStyleCnt="2" custScaleX="140295" custScaleY="116856" custLinFactNeighborX="-1025" custLinFactNeighborY="-188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500980-918B-3A4A-A476-94022456CBB8}" type="pres">
      <dgm:prSet presAssocID="{9B1A733D-7794-8B49-BDEA-4249287FA931}" presName="level3hierChild" presStyleCnt="0"/>
      <dgm:spPr/>
    </dgm:pt>
    <dgm:pt modelId="{033F0402-AEA8-3E40-A0B5-4ACF0296CBF4}" type="pres">
      <dgm:prSet presAssocID="{204E7C87-3358-5641-B873-381C4A417103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62DB6479-9414-C34D-AC4F-184D3FF47DF3}" type="pres">
      <dgm:prSet presAssocID="{204E7C87-3358-5641-B873-381C4A417103}" presName="connTx" presStyleLbl="parChTrans1D3" presStyleIdx="0" presStyleCnt="2"/>
      <dgm:spPr/>
      <dgm:t>
        <a:bodyPr/>
        <a:lstStyle/>
        <a:p>
          <a:endParaRPr lang="en-US"/>
        </a:p>
      </dgm:t>
    </dgm:pt>
    <dgm:pt modelId="{15A3B42F-4F40-BC4F-B79B-5597FC8FBBA6}" type="pres">
      <dgm:prSet presAssocID="{FE5AA5FA-6600-1840-BD30-158E2DC4713F}" presName="root2" presStyleCnt="0"/>
      <dgm:spPr/>
    </dgm:pt>
    <dgm:pt modelId="{B2D2B7AD-814D-4F41-9160-BE7AB33501C7}" type="pres">
      <dgm:prSet presAssocID="{FE5AA5FA-6600-1840-BD30-158E2DC4713F}" presName="LevelTwoTextNode" presStyleLbl="node3" presStyleIdx="0" presStyleCnt="2" custScaleY="117737" custLinFactNeighborX="-2100" custLinFactNeighborY="-187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E50B8B-FDCE-6F48-B552-322734C5BDD3}" type="pres">
      <dgm:prSet presAssocID="{FE5AA5FA-6600-1840-BD30-158E2DC4713F}" presName="level3hierChild" presStyleCnt="0"/>
      <dgm:spPr/>
    </dgm:pt>
    <dgm:pt modelId="{A8753D15-DF99-4D4A-9341-562B4A99890B}" type="pres">
      <dgm:prSet presAssocID="{116DD281-7E65-2D40-8048-68CE9EAF0581}" presName="root1" presStyleCnt="0"/>
      <dgm:spPr/>
    </dgm:pt>
    <dgm:pt modelId="{EFDE6D6B-0AB7-B142-B2D5-F347182096C8}" type="pres">
      <dgm:prSet presAssocID="{116DD281-7E65-2D40-8048-68CE9EAF0581}" presName="LevelOneTextNode" presStyleLbl="node0" presStyleIdx="1" presStyleCnt="3" custScaleX="118461" custScaleY="1097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375D67-7102-0A4B-9899-E15A452769C4}" type="pres">
      <dgm:prSet presAssocID="{116DD281-7E65-2D40-8048-68CE9EAF0581}" presName="level2hierChild" presStyleCnt="0"/>
      <dgm:spPr/>
    </dgm:pt>
    <dgm:pt modelId="{EEAA60DF-CED9-084E-A10E-5B33480071B5}" type="pres">
      <dgm:prSet presAssocID="{AD6BBA95-3435-3D46-9AF5-7E80C6836B2D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294B9B3-49BC-B244-B6D5-C39F0EC66855}" type="pres">
      <dgm:prSet presAssocID="{AD6BBA95-3435-3D46-9AF5-7E80C6836B2D}" presName="connTx" presStyleLbl="parChTrans1D2" presStyleIdx="1" presStyleCnt="2"/>
      <dgm:spPr/>
      <dgm:t>
        <a:bodyPr/>
        <a:lstStyle/>
        <a:p>
          <a:endParaRPr lang="en-US"/>
        </a:p>
      </dgm:t>
    </dgm:pt>
    <dgm:pt modelId="{220B3393-1F88-7549-8518-085E60831A18}" type="pres">
      <dgm:prSet presAssocID="{D5C783ED-505E-3546-80A0-C432B2AB4BAA}" presName="root2" presStyleCnt="0"/>
      <dgm:spPr/>
    </dgm:pt>
    <dgm:pt modelId="{5F9F0001-E588-DC41-B37F-B4FAFE5947F9}" type="pres">
      <dgm:prSet presAssocID="{D5C783ED-505E-3546-80A0-C432B2AB4BAA}" presName="LevelTwoTextNode" presStyleLbl="node2" presStyleIdx="1" presStyleCnt="2" custScaleX="143497" custScaleY="108768" custLinFactNeighborX="-3568" custLinFactNeighborY="1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9702D6-4D77-8C46-92DE-28BD7A158D6D}" type="pres">
      <dgm:prSet presAssocID="{D5C783ED-505E-3546-80A0-C432B2AB4BAA}" presName="level3hierChild" presStyleCnt="0"/>
      <dgm:spPr/>
    </dgm:pt>
    <dgm:pt modelId="{1DE5A4EB-ECCF-FD40-8DBA-C056280DE8A6}" type="pres">
      <dgm:prSet presAssocID="{51C80BF5-284E-0340-8C99-5E43F71B2107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56944422-92F7-FE42-8A6F-1428910F4900}" type="pres">
      <dgm:prSet presAssocID="{51C80BF5-284E-0340-8C99-5E43F71B2107}" presName="connTx" presStyleLbl="parChTrans1D3" presStyleIdx="1" presStyleCnt="2"/>
      <dgm:spPr/>
      <dgm:t>
        <a:bodyPr/>
        <a:lstStyle/>
        <a:p>
          <a:endParaRPr lang="en-US"/>
        </a:p>
      </dgm:t>
    </dgm:pt>
    <dgm:pt modelId="{91C12BF5-A036-3847-871A-7744CC07B4D5}" type="pres">
      <dgm:prSet presAssocID="{62DF8D66-C46A-694D-ADEF-C0A2C2C7A0DC}" presName="root2" presStyleCnt="0"/>
      <dgm:spPr/>
    </dgm:pt>
    <dgm:pt modelId="{6494C705-BACA-DA4D-BC1D-975569A98ABA}" type="pres">
      <dgm:prSet presAssocID="{62DF8D66-C46A-694D-ADEF-C0A2C2C7A0DC}" presName="LevelTwoTextNode" presStyleLbl="node3" presStyleIdx="1" presStyleCnt="2" custScaleY="118313" custLinFactNeighborX="-2400" custLinFactNeighborY="9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C7C9EE-D2D9-AF42-B4E2-398F25E44549}" type="pres">
      <dgm:prSet presAssocID="{62DF8D66-C46A-694D-ADEF-C0A2C2C7A0DC}" presName="level3hierChild" presStyleCnt="0"/>
      <dgm:spPr/>
    </dgm:pt>
    <dgm:pt modelId="{EC0E43A2-09D2-814E-83E1-A0848C7B5617}" type="pres">
      <dgm:prSet presAssocID="{66E23554-3720-AF41-BAB5-F6503C6FECA0}" presName="root1" presStyleCnt="0"/>
      <dgm:spPr/>
    </dgm:pt>
    <dgm:pt modelId="{3BB36A46-4D2E-5246-87B8-A22360939170}" type="pres">
      <dgm:prSet presAssocID="{66E23554-3720-AF41-BAB5-F6503C6FECA0}" presName="LevelOneTextNode" presStyleLbl="node0" presStyleIdx="2" presStyleCnt="3" custScaleX="116788" custScaleY="113010" custLinFactNeighborX="-168" custLinFactNeighborY="273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2FFFA6-4533-4248-9C68-3BFAC4C7E7B0}" type="pres">
      <dgm:prSet presAssocID="{66E23554-3720-AF41-BAB5-F6503C6FECA0}" presName="level2hierChild" presStyleCnt="0"/>
      <dgm:spPr/>
    </dgm:pt>
  </dgm:ptLst>
  <dgm:cxnLst>
    <dgm:cxn modelId="{40105E29-F4C4-4535-B28B-0D0A1CA64180}" type="presOf" srcId="{7AA7C87A-13EE-974D-9F41-B20E14DB9D74}" destId="{76DC08B5-8999-D649-A92C-D8D5E6CF23EB}" srcOrd="0" destOrd="0" presId="urn:microsoft.com/office/officeart/2005/8/layout/hierarchy2"/>
    <dgm:cxn modelId="{8FA4C913-8BEE-4D84-A08D-0A61898A3861}" type="presOf" srcId="{AD6BBA95-3435-3D46-9AF5-7E80C6836B2D}" destId="{E294B9B3-49BC-B244-B6D5-C39F0EC66855}" srcOrd="1" destOrd="0" presId="urn:microsoft.com/office/officeart/2005/8/layout/hierarchy2"/>
    <dgm:cxn modelId="{754D0DCA-D401-49A6-BFB4-727F56EA3D15}" type="presOf" srcId="{66E23554-3720-AF41-BAB5-F6503C6FECA0}" destId="{3BB36A46-4D2E-5246-87B8-A22360939170}" srcOrd="0" destOrd="0" presId="urn:microsoft.com/office/officeart/2005/8/layout/hierarchy2"/>
    <dgm:cxn modelId="{3509D388-A9D0-9E4A-AA1F-8B6D8F406B2D}" srcId="{39E4748C-2EAA-0A4E-89F1-48197C64A54A}" destId="{F5C1160D-EB7F-4747-A4D5-D6A6772E0F5D}" srcOrd="0" destOrd="0" parTransId="{87B2FE5A-07C0-9846-9B2A-DE3034B6F2EE}" sibTransId="{17E6784F-6A90-F943-9777-7C1F8CED77DC}"/>
    <dgm:cxn modelId="{89909D1F-D7F7-4216-BB24-3336A5563802}" type="presOf" srcId="{116DD281-7E65-2D40-8048-68CE9EAF0581}" destId="{EFDE6D6B-0AB7-B142-B2D5-F347182096C8}" srcOrd="0" destOrd="0" presId="urn:microsoft.com/office/officeart/2005/8/layout/hierarchy2"/>
    <dgm:cxn modelId="{3A9CAB57-E6EC-4581-BDFE-1B0022552FF6}" type="presOf" srcId="{51C80BF5-284E-0340-8C99-5E43F71B2107}" destId="{1DE5A4EB-ECCF-FD40-8DBA-C056280DE8A6}" srcOrd="0" destOrd="0" presId="urn:microsoft.com/office/officeart/2005/8/layout/hierarchy2"/>
    <dgm:cxn modelId="{1D322C17-D6D1-4178-B27D-1B82FF8A8607}" type="presOf" srcId="{F5C1160D-EB7F-4747-A4D5-D6A6772E0F5D}" destId="{A16A197C-A100-6C4D-8A06-E0267CBF7BF5}" srcOrd="0" destOrd="0" presId="urn:microsoft.com/office/officeart/2005/8/layout/hierarchy2"/>
    <dgm:cxn modelId="{DF8551B4-E1A9-4165-AB91-8359EA8932AE}" type="presOf" srcId="{204E7C87-3358-5641-B873-381C4A417103}" destId="{033F0402-AEA8-3E40-A0B5-4ACF0296CBF4}" srcOrd="0" destOrd="0" presId="urn:microsoft.com/office/officeart/2005/8/layout/hierarchy2"/>
    <dgm:cxn modelId="{EBBF1B02-8538-4344-BA54-A2484901C624}" srcId="{D5C783ED-505E-3546-80A0-C432B2AB4BAA}" destId="{62DF8D66-C46A-694D-ADEF-C0A2C2C7A0DC}" srcOrd="0" destOrd="0" parTransId="{51C80BF5-284E-0340-8C99-5E43F71B2107}" sibTransId="{53617607-30E6-0541-807B-8BA8A2DFA532}"/>
    <dgm:cxn modelId="{9F96E524-C723-424D-A59D-DBA9F7B6B25E}" srcId="{39E4748C-2EAA-0A4E-89F1-48197C64A54A}" destId="{116DD281-7E65-2D40-8048-68CE9EAF0581}" srcOrd="1" destOrd="0" parTransId="{EC281D2E-906F-F54C-8101-18278CFF98AC}" sibTransId="{3BDD94C5-61AB-2F4B-A78C-205EF9AB84B9}"/>
    <dgm:cxn modelId="{5DC9C86E-E2D8-4451-8C86-5984F978A754}" type="presOf" srcId="{9B1A733D-7794-8B49-BDEA-4249287FA931}" destId="{706160E2-C238-BF41-8FBC-6EAE9FC6B008}" srcOrd="0" destOrd="0" presId="urn:microsoft.com/office/officeart/2005/8/layout/hierarchy2"/>
    <dgm:cxn modelId="{0AEC37EC-EDE3-DC40-ABF4-DA4EC0169C1B}" srcId="{F5C1160D-EB7F-4747-A4D5-D6A6772E0F5D}" destId="{9B1A733D-7794-8B49-BDEA-4249287FA931}" srcOrd="0" destOrd="0" parTransId="{7AA7C87A-13EE-974D-9F41-B20E14DB9D74}" sibTransId="{3BA6DAC6-5A17-3D4D-A61B-0A1FDD7FA62A}"/>
    <dgm:cxn modelId="{B05F2686-4BCF-4CA9-9831-205FDD25BD1B}" type="presOf" srcId="{51C80BF5-284E-0340-8C99-5E43F71B2107}" destId="{56944422-92F7-FE42-8A6F-1428910F4900}" srcOrd="1" destOrd="0" presId="urn:microsoft.com/office/officeart/2005/8/layout/hierarchy2"/>
    <dgm:cxn modelId="{0AA830CC-FA23-4231-BE9B-85B17CD4A454}" type="presOf" srcId="{D5C783ED-505E-3546-80A0-C432B2AB4BAA}" destId="{5F9F0001-E588-DC41-B37F-B4FAFE5947F9}" srcOrd="0" destOrd="0" presId="urn:microsoft.com/office/officeart/2005/8/layout/hierarchy2"/>
    <dgm:cxn modelId="{3C3EDAA6-4BFE-4447-9D36-2C0CE8830222}" type="presOf" srcId="{39E4748C-2EAA-0A4E-89F1-48197C64A54A}" destId="{69EAE62C-5870-0A4F-B026-AD5C8822FD69}" srcOrd="0" destOrd="0" presId="urn:microsoft.com/office/officeart/2005/8/layout/hierarchy2"/>
    <dgm:cxn modelId="{17917216-296F-2B45-9F54-ECDFF0E73502}" srcId="{9B1A733D-7794-8B49-BDEA-4249287FA931}" destId="{FE5AA5FA-6600-1840-BD30-158E2DC4713F}" srcOrd="0" destOrd="0" parTransId="{204E7C87-3358-5641-B873-381C4A417103}" sibTransId="{36DAAD63-C97C-7442-9073-AB2C93E29CBA}"/>
    <dgm:cxn modelId="{1D7B7D4A-91BF-6747-A9E0-C4BAA4B091E8}" srcId="{39E4748C-2EAA-0A4E-89F1-48197C64A54A}" destId="{66E23554-3720-AF41-BAB5-F6503C6FECA0}" srcOrd="2" destOrd="0" parTransId="{258C1436-CE47-6843-91FA-EB628D504659}" sibTransId="{73E7E866-03A2-CF4E-AE70-8018F976D245}"/>
    <dgm:cxn modelId="{748E51A5-5D64-4730-91E2-5F324093A5AE}" type="presOf" srcId="{62DF8D66-C46A-694D-ADEF-C0A2C2C7A0DC}" destId="{6494C705-BACA-DA4D-BC1D-975569A98ABA}" srcOrd="0" destOrd="0" presId="urn:microsoft.com/office/officeart/2005/8/layout/hierarchy2"/>
    <dgm:cxn modelId="{2CFA3691-1808-435A-8927-20A1ECC5A502}" type="presOf" srcId="{AD6BBA95-3435-3D46-9AF5-7E80C6836B2D}" destId="{EEAA60DF-CED9-084E-A10E-5B33480071B5}" srcOrd="0" destOrd="0" presId="urn:microsoft.com/office/officeart/2005/8/layout/hierarchy2"/>
    <dgm:cxn modelId="{6CF40DBC-A96C-45DE-8A5A-A3199528C8CE}" type="presOf" srcId="{7AA7C87A-13EE-974D-9F41-B20E14DB9D74}" destId="{D7182AD2-6588-CA4B-ACAF-EC9FFCC0BF25}" srcOrd="1" destOrd="0" presId="urn:microsoft.com/office/officeart/2005/8/layout/hierarchy2"/>
    <dgm:cxn modelId="{77922713-A938-45AC-A5CF-5419E06FF3B7}" type="presOf" srcId="{204E7C87-3358-5641-B873-381C4A417103}" destId="{62DB6479-9414-C34D-AC4F-184D3FF47DF3}" srcOrd="1" destOrd="0" presId="urn:microsoft.com/office/officeart/2005/8/layout/hierarchy2"/>
    <dgm:cxn modelId="{5CD8921E-4802-481F-8C04-007B1B2E186D}" type="presOf" srcId="{FE5AA5FA-6600-1840-BD30-158E2DC4713F}" destId="{B2D2B7AD-814D-4F41-9160-BE7AB33501C7}" srcOrd="0" destOrd="0" presId="urn:microsoft.com/office/officeart/2005/8/layout/hierarchy2"/>
    <dgm:cxn modelId="{02E5F197-F7BE-D849-93A8-702559F10414}" srcId="{116DD281-7E65-2D40-8048-68CE9EAF0581}" destId="{D5C783ED-505E-3546-80A0-C432B2AB4BAA}" srcOrd="0" destOrd="0" parTransId="{AD6BBA95-3435-3D46-9AF5-7E80C6836B2D}" sibTransId="{A810B34A-9ECB-C443-B03E-1A79BE3871FF}"/>
    <dgm:cxn modelId="{B4663855-DE4A-4D58-BE3E-4A3B3B4B87B8}" type="presParOf" srcId="{69EAE62C-5870-0A4F-B026-AD5C8822FD69}" destId="{D61477D3-97C8-EE4C-A778-7B00A1BE94D2}" srcOrd="0" destOrd="0" presId="urn:microsoft.com/office/officeart/2005/8/layout/hierarchy2"/>
    <dgm:cxn modelId="{E519BFEA-1E38-4861-A0D7-2284D319216E}" type="presParOf" srcId="{D61477D3-97C8-EE4C-A778-7B00A1BE94D2}" destId="{A16A197C-A100-6C4D-8A06-E0267CBF7BF5}" srcOrd="0" destOrd="0" presId="urn:microsoft.com/office/officeart/2005/8/layout/hierarchy2"/>
    <dgm:cxn modelId="{1E01B177-3DC2-4C80-95DF-84D9EE9FC019}" type="presParOf" srcId="{D61477D3-97C8-EE4C-A778-7B00A1BE94D2}" destId="{3C6DBAD6-2839-074D-9442-EDAC82076DE0}" srcOrd="1" destOrd="0" presId="urn:microsoft.com/office/officeart/2005/8/layout/hierarchy2"/>
    <dgm:cxn modelId="{B62BBBD0-07A7-42F6-BD96-64ABB76FFBED}" type="presParOf" srcId="{3C6DBAD6-2839-074D-9442-EDAC82076DE0}" destId="{76DC08B5-8999-D649-A92C-D8D5E6CF23EB}" srcOrd="0" destOrd="0" presId="urn:microsoft.com/office/officeart/2005/8/layout/hierarchy2"/>
    <dgm:cxn modelId="{1474AD7C-31B8-4930-B614-16851CC6B2E8}" type="presParOf" srcId="{76DC08B5-8999-D649-A92C-D8D5E6CF23EB}" destId="{D7182AD2-6588-CA4B-ACAF-EC9FFCC0BF25}" srcOrd="0" destOrd="0" presId="urn:microsoft.com/office/officeart/2005/8/layout/hierarchy2"/>
    <dgm:cxn modelId="{A1925812-C123-4FB4-8281-5C760D30A3CC}" type="presParOf" srcId="{3C6DBAD6-2839-074D-9442-EDAC82076DE0}" destId="{C8429105-7753-BF4A-A065-29D06EEF17DF}" srcOrd="1" destOrd="0" presId="urn:microsoft.com/office/officeart/2005/8/layout/hierarchy2"/>
    <dgm:cxn modelId="{6553B559-9FD9-4226-83BC-1E02F5ED0588}" type="presParOf" srcId="{C8429105-7753-BF4A-A065-29D06EEF17DF}" destId="{706160E2-C238-BF41-8FBC-6EAE9FC6B008}" srcOrd="0" destOrd="0" presId="urn:microsoft.com/office/officeart/2005/8/layout/hierarchy2"/>
    <dgm:cxn modelId="{EE5B1541-8788-46E8-96BD-2AE51B0D9965}" type="presParOf" srcId="{C8429105-7753-BF4A-A065-29D06EEF17DF}" destId="{8B500980-918B-3A4A-A476-94022456CBB8}" srcOrd="1" destOrd="0" presId="urn:microsoft.com/office/officeart/2005/8/layout/hierarchy2"/>
    <dgm:cxn modelId="{877F2EC7-0296-4298-93E1-8F5B2F634BCF}" type="presParOf" srcId="{8B500980-918B-3A4A-A476-94022456CBB8}" destId="{033F0402-AEA8-3E40-A0B5-4ACF0296CBF4}" srcOrd="0" destOrd="0" presId="urn:microsoft.com/office/officeart/2005/8/layout/hierarchy2"/>
    <dgm:cxn modelId="{31B53A97-A880-4154-81F3-31E77C24FD87}" type="presParOf" srcId="{033F0402-AEA8-3E40-A0B5-4ACF0296CBF4}" destId="{62DB6479-9414-C34D-AC4F-184D3FF47DF3}" srcOrd="0" destOrd="0" presId="urn:microsoft.com/office/officeart/2005/8/layout/hierarchy2"/>
    <dgm:cxn modelId="{6976953F-B59D-4689-B51B-43633AE3312A}" type="presParOf" srcId="{8B500980-918B-3A4A-A476-94022456CBB8}" destId="{15A3B42F-4F40-BC4F-B79B-5597FC8FBBA6}" srcOrd="1" destOrd="0" presId="urn:microsoft.com/office/officeart/2005/8/layout/hierarchy2"/>
    <dgm:cxn modelId="{D56ABEAF-FBAF-409E-B6BC-5A752AC66A64}" type="presParOf" srcId="{15A3B42F-4F40-BC4F-B79B-5597FC8FBBA6}" destId="{B2D2B7AD-814D-4F41-9160-BE7AB33501C7}" srcOrd="0" destOrd="0" presId="urn:microsoft.com/office/officeart/2005/8/layout/hierarchy2"/>
    <dgm:cxn modelId="{34D2DA7B-71E5-4E8B-8B2D-8182477D2667}" type="presParOf" srcId="{15A3B42F-4F40-BC4F-B79B-5597FC8FBBA6}" destId="{CDE50B8B-FDCE-6F48-B552-322734C5BDD3}" srcOrd="1" destOrd="0" presId="urn:microsoft.com/office/officeart/2005/8/layout/hierarchy2"/>
    <dgm:cxn modelId="{E5624F31-5463-4D2C-97FF-CDCF76312CC5}" type="presParOf" srcId="{69EAE62C-5870-0A4F-B026-AD5C8822FD69}" destId="{A8753D15-DF99-4D4A-9341-562B4A99890B}" srcOrd="1" destOrd="0" presId="urn:microsoft.com/office/officeart/2005/8/layout/hierarchy2"/>
    <dgm:cxn modelId="{28F608EE-01A5-47F2-AE08-3E2941317EFF}" type="presParOf" srcId="{A8753D15-DF99-4D4A-9341-562B4A99890B}" destId="{EFDE6D6B-0AB7-B142-B2D5-F347182096C8}" srcOrd="0" destOrd="0" presId="urn:microsoft.com/office/officeart/2005/8/layout/hierarchy2"/>
    <dgm:cxn modelId="{A818D404-4889-40AB-9C20-8ADA799ACEE0}" type="presParOf" srcId="{A8753D15-DF99-4D4A-9341-562B4A99890B}" destId="{53375D67-7102-0A4B-9899-E15A452769C4}" srcOrd="1" destOrd="0" presId="urn:microsoft.com/office/officeart/2005/8/layout/hierarchy2"/>
    <dgm:cxn modelId="{E7F1005D-0BD5-4EF5-A135-32FD107C18EA}" type="presParOf" srcId="{53375D67-7102-0A4B-9899-E15A452769C4}" destId="{EEAA60DF-CED9-084E-A10E-5B33480071B5}" srcOrd="0" destOrd="0" presId="urn:microsoft.com/office/officeart/2005/8/layout/hierarchy2"/>
    <dgm:cxn modelId="{5CAD8DC0-B679-4703-A6B1-D2B515D3CA10}" type="presParOf" srcId="{EEAA60DF-CED9-084E-A10E-5B33480071B5}" destId="{E294B9B3-49BC-B244-B6D5-C39F0EC66855}" srcOrd="0" destOrd="0" presId="urn:microsoft.com/office/officeart/2005/8/layout/hierarchy2"/>
    <dgm:cxn modelId="{F67B1A6F-AAD0-488B-BE92-4C4F717A3B3D}" type="presParOf" srcId="{53375D67-7102-0A4B-9899-E15A452769C4}" destId="{220B3393-1F88-7549-8518-085E60831A18}" srcOrd="1" destOrd="0" presId="urn:microsoft.com/office/officeart/2005/8/layout/hierarchy2"/>
    <dgm:cxn modelId="{3015B256-29B6-4FA6-ABB2-2A3BDEC2C013}" type="presParOf" srcId="{220B3393-1F88-7549-8518-085E60831A18}" destId="{5F9F0001-E588-DC41-B37F-B4FAFE5947F9}" srcOrd="0" destOrd="0" presId="urn:microsoft.com/office/officeart/2005/8/layout/hierarchy2"/>
    <dgm:cxn modelId="{E2B76883-DA33-41EC-8F0D-CDF606C4F331}" type="presParOf" srcId="{220B3393-1F88-7549-8518-085E60831A18}" destId="{2C9702D6-4D77-8C46-92DE-28BD7A158D6D}" srcOrd="1" destOrd="0" presId="urn:microsoft.com/office/officeart/2005/8/layout/hierarchy2"/>
    <dgm:cxn modelId="{A534B596-AC21-45CB-BFA2-A3C9ED63B3B2}" type="presParOf" srcId="{2C9702D6-4D77-8C46-92DE-28BD7A158D6D}" destId="{1DE5A4EB-ECCF-FD40-8DBA-C056280DE8A6}" srcOrd="0" destOrd="0" presId="urn:microsoft.com/office/officeart/2005/8/layout/hierarchy2"/>
    <dgm:cxn modelId="{9E9339ED-2AEF-4526-B653-A51ED94C8A35}" type="presParOf" srcId="{1DE5A4EB-ECCF-FD40-8DBA-C056280DE8A6}" destId="{56944422-92F7-FE42-8A6F-1428910F4900}" srcOrd="0" destOrd="0" presId="urn:microsoft.com/office/officeart/2005/8/layout/hierarchy2"/>
    <dgm:cxn modelId="{58888464-BF71-4D50-9E6E-069F107C1546}" type="presParOf" srcId="{2C9702D6-4D77-8C46-92DE-28BD7A158D6D}" destId="{91C12BF5-A036-3847-871A-7744CC07B4D5}" srcOrd="1" destOrd="0" presId="urn:microsoft.com/office/officeart/2005/8/layout/hierarchy2"/>
    <dgm:cxn modelId="{AC8D18D4-69F6-4B0B-A0E4-C9B262E0EC2A}" type="presParOf" srcId="{91C12BF5-A036-3847-871A-7744CC07B4D5}" destId="{6494C705-BACA-DA4D-BC1D-975569A98ABA}" srcOrd="0" destOrd="0" presId="urn:microsoft.com/office/officeart/2005/8/layout/hierarchy2"/>
    <dgm:cxn modelId="{0931990E-2CC9-4F1D-A983-885AD3B80B5F}" type="presParOf" srcId="{91C12BF5-A036-3847-871A-7744CC07B4D5}" destId="{76C7C9EE-D2D9-AF42-B4E2-398F25E44549}" srcOrd="1" destOrd="0" presId="urn:microsoft.com/office/officeart/2005/8/layout/hierarchy2"/>
    <dgm:cxn modelId="{CD3AA9F3-4446-4C0B-A214-91AD617A477F}" type="presParOf" srcId="{69EAE62C-5870-0A4F-B026-AD5C8822FD69}" destId="{EC0E43A2-09D2-814E-83E1-A0848C7B5617}" srcOrd="2" destOrd="0" presId="urn:microsoft.com/office/officeart/2005/8/layout/hierarchy2"/>
    <dgm:cxn modelId="{2D97564C-04BD-4C65-8E57-21BE7619453E}" type="presParOf" srcId="{EC0E43A2-09D2-814E-83E1-A0848C7B5617}" destId="{3BB36A46-4D2E-5246-87B8-A22360939170}" srcOrd="0" destOrd="0" presId="urn:microsoft.com/office/officeart/2005/8/layout/hierarchy2"/>
    <dgm:cxn modelId="{561C9998-3010-4687-8015-7002D9597DC6}" type="presParOf" srcId="{EC0E43A2-09D2-814E-83E1-A0848C7B5617}" destId="{A02FFFA6-4533-4248-9C68-3BFAC4C7E7B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/>
      <dgm:spPr>
        <a:solidFill>
          <a:srgbClr val="FFFFFF">
            <a:alpha val="90000"/>
          </a:srgbClr>
        </a:solidFill>
      </dgm:spPr>
      <dgm:t>
        <a:bodyPr/>
        <a:lstStyle/>
        <a:p>
          <a:pPr algn="ctr" rtl="0"/>
          <a:r>
            <a:rPr lang="en-US" b="1" dirty="0" smtClean="0"/>
            <a:t>Mounting evidence that pre-K </a:t>
          </a:r>
          <a:br>
            <a:rPr lang="en-US" b="1" dirty="0" smtClean="0"/>
          </a:br>
          <a:r>
            <a:rPr lang="en-US" b="1" dirty="0" smtClean="0"/>
            <a:t>improves children’s skills</a:t>
          </a:r>
          <a:endParaRPr lang="en-US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6270AA-9C53-4895-8F07-1FCDD1A8FBA6}" type="presOf" srcId="{AB0FFEA8-B8F6-4E86-BA50-A0493DEDED3A}" destId="{466B98BD-4C27-4977-8382-01AB2FFC2AC7}" srcOrd="0" destOrd="0" presId="urn:microsoft.com/office/officeart/2005/8/layout/target3"/>
    <dgm:cxn modelId="{C8976D34-57F7-4C79-ADBD-8BC10545E3B6}" type="presOf" srcId="{AB0FFEA8-B8F6-4E86-BA50-A0493DEDED3A}" destId="{B14619F9-6443-4604-903A-86D0B070705F}" srcOrd="1" destOrd="0" presId="urn:microsoft.com/office/officeart/2005/8/layout/target3"/>
    <dgm:cxn modelId="{2D9461FD-CC12-4EC9-8430-D94274CB167D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1746D300-08F9-4150-AD83-EF21F2726959}" type="presParOf" srcId="{0C00BA66-8856-4F20-B2C2-A0C04BE78B75}" destId="{0054E277-C2A2-4BD1-90CD-43945955DEB7}" srcOrd="0" destOrd="0" presId="urn:microsoft.com/office/officeart/2005/8/layout/target3"/>
    <dgm:cxn modelId="{49A2C07A-CE7B-48BF-AE0C-C4711F7892B9}" type="presParOf" srcId="{0C00BA66-8856-4F20-B2C2-A0C04BE78B75}" destId="{152A1F19-6B8E-4888-A36C-DB5B14ACF5B9}" srcOrd="1" destOrd="0" presId="urn:microsoft.com/office/officeart/2005/8/layout/target3"/>
    <dgm:cxn modelId="{CCF4150D-B04B-4618-8715-0DAA2BB945CD}" type="presParOf" srcId="{0C00BA66-8856-4F20-B2C2-A0C04BE78B75}" destId="{466B98BD-4C27-4977-8382-01AB2FFC2AC7}" srcOrd="2" destOrd="0" presId="urn:microsoft.com/office/officeart/2005/8/layout/target3"/>
    <dgm:cxn modelId="{E9D1361C-58C4-4F7F-8E07-75A459E81F06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>
        <a:solidFill>
          <a:srgbClr val="FFFFFF">
            <a:alpha val="90000"/>
          </a:srgbClr>
        </a:solidFill>
      </dgm:spPr>
      <dgm:t>
        <a:bodyPr/>
        <a:lstStyle/>
        <a:p>
          <a:pPr algn="ctr" rtl="0"/>
          <a:r>
            <a:rPr lang="en-US" sz="3200" b="1" dirty="0" smtClean="0"/>
            <a:t>Findings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A6C1F9-7951-9B4E-80D8-1584B04FF0E5}" type="presOf" srcId="{5831704C-F12A-43D3-AA80-1C363D1A2E1E}" destId="{0C00BA66-8856-4F20-B2C2-A0C04BE78B75}" srcOrd="0" destOrd="0" presId="urn:microsoft.com/office/officeart/2005/8/layout/target3"/>
    <dgm:cxn modelId="{8BB70E8D-0587-5E4F-8F92-39C3F8202308}" type="presOf" srcId="{AB0FFEA8-B8F6-4E86-BA50-A0493DEDED3A}" destId="{466B98BD-4C27-4977-8382-01AB2FFC2AC7}" srcOrd="0" destOrd="0" presId="urn:microsoft.com/office/officeart/2005/8/layout/target3"/>
    <dgm:cxn modelId="{8BC09B0F-F4C8-1844-9644-5AD2700215EE}" type="presOf" srcId="{AB0FFEA8-B8F6-4E86-BA50-A0493DEDED3A}" destId="{B14619F9-6443-4604-903A-86D0B070705F}" srcOrd="1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15C5EE40-9BD8-ED47-A091-63952887E812}" type="presParOf" srcId="{0C00BA66-8856-4F20-B2C2-A0C04BE78B75}" destId="{0054E277-C2A2-4BD1-90CD-43945955DEB7}" srcOrd="0" destOrd="0" presId="urn:microsoft.com/office/officeart/2005/8/layout/target3"/>
    <dgm:cxn modelId="{0946939F-DDCA-6E4C-AB97-48402FDF7AC4}" type="presParOf" srcId="{0C00BA66-8856-4F20-B2C2-A0C04BE78B75}" destId="{152A1F19-6B8E-4888-A36C-DB5B14ACF5B9}" srcOrd="1" destOrd="0" presId="urn:microsoft.com/office/officeart/2005/8/layout/target3"/>
    <dgm:cxn modelId="{130AC276-48C8-6347-9C14-A06AB08D041C}" type="presParOf" srcId="{0C00BA66-8856-4F20-B2C2-A0C04BE78B75}" destId="{466B98BD-4C27-4977-8382-01AB2FFC2AC7}" srcOrd="2" destOrd="0" presId="urn:microsoft.com/office/officeart/2005/8/layout/target3"/>
    <dgm:cxn modelId="{7D9C07C3-AAA0-B444-A5A9-729E3869ACED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rtl="0"/>
          <a:r>
            <a:rPr lang="en-US" sz="3200" b="1" dirty="0" smtClean="0"/>
            <a:t>Overall recommendations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749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LinFactNeighborX="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F46B41-9058-402D-993A-E6BA08C103C0}" type="presOf" srcId="{AB0FFEA8-B8F6-4E86-BA50-A0493DEDED3A}" destId="{B14619F9-6443-4604-903A-86D0B070705F}" srcOrd="1" destOrd="0" presId="urn:microsoft.com/office/officeart/2005/8/layout/target3"/>
    <dgm:cxn modelId="{9BC5D849-C72D-4A69-A8B6-17E2A733F2E0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C4A815BA-947D-4DFF-974A-752F10784355}" type="presOf" srcId="{5831704C-F12A-43D3-AA80-1C363D1A2E1E}" destId="{0C00BA66-8856-4F20-B2C2-A0C04BE78B75}" srcOrd="0" destOrd="0" presId="urn:microsoft.com/office/officeart/2005/8/layout/target3"/>
    <dgm:cxn modelId="{5C50B54D-088C-4F71-92B2-49FA86F8CE73}" type="presParOf" srcId="{0C00BA66-8856-4F20-B2C2-A0C04BE78B75}" destId="{0054E277-C2A2-4BD1-90CD-43945955DEB7}" srcOrd="0" destOrd="0" presId="urn:microsoft.com/office/officeart/2005/8/layout/target3"/>
    <dgm:cxn modelId="{1E25E4FF-F8F9-4AB9-85DA-1FB04AEF0C05}" type="presParOf" srcId="{0C00BA66-8856-4F20-B2C2-A0C04BE78B75}" destId="{152A1F19-6B8E-4888-A36C-DB5B14ACF5B9}" srcOrd="1" destOrd="0" presId="urn:microsoft.com/office/officeart/2005/8/layout/target3"/>
    <dgm:cxn modelId="{BF1E8CF9-682B-4860-9EE9-CCC965EF7DF9}" type="presParOf" srcId="{0C00BA66-8856-4F20-B2C2-A0C04BE78B75}" destId="{466B98BD-4C27-4977-8382-01AB2FFC2AC7}" srcOrd="2" destOrd="0" presId="urn:microsoft.com/office/officeart/2005/8/layout/target3"/>
    <dgm:cxn modelId="{2C3A5711-83D0-49AC-843B-472E4190508C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rtl="0"/>
          <a:r>
            <a:rPr lang="en-US" sz="3200" b="1" dirty="0" smtClean="0"/>
            <a:t>Overall recommendations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749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LinFactNeighborX="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E2CBF8-2E22-4293-A046-451033B25DCA}" type="presOf" srcId="{AB0FFEA8-B8F6-4E86-BA50-A0493DEDED3A}" destId="{B14619F9-6443-4604-903A-86D0B070705F}" srcOrd="1" destOrd="0" presId="urn:microsoft.com/office/officeart/2005/8/layout/target3"/>
    <dgm:cxn modelId="{DC00D793-45C7-47DA-9DF5-D639B857CA33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A752EB95-977C-43C0-B238-8CA56600AC2F}" type="presOf" srcId="{AB0FFEA8-B8F6-4E86-BA50-A0493DEDED3A}" destId="{466B98BD-4C27-4977-8382-01AB2FFC2AC7}" srcOrd="0" destOrd="0" presId="urn:microsoft.com/office/officeart/2005/8/layout/target3"/>
    <dgm:cxn modelId="{A8AD2A43-C7F4-4540-9EF4-D55533610505}" type="presParOf" srcId="{0C00BA66-8856-4F20-B2C2-A0C04BE78B75}" destId="{0054E277-C2A2-4BD1-90CD-43945955DEB7}" srcOrd="0" destOrd="0" presId="urn:microsoft.com/office/officeart/2005/8/layout/target3"/>
    <dgm:cxn modelId="{3A9F4C8E-D868-438E-BF75-DDD8E569EB4C}" type="presParOf" srcId="{0C00BA66-8856-4F20-B2C2-A0C04BE78B75}" destId="{152A1F19-6B8E-4888-A36C-DB5B14ACF5B9}" srcOrd="1" destOrd="0" presId="urn:microsoft.com/office/officeart/2005/8/layout/target3"/>
    <dgm:cxn modelId="{A6BA8C38-4ACC-472D-A881-0EBC2242C31F}" type="presParOf" srcId="{0C00BA66-8856-4F20-B2C2-A0C04BE78B75}" destId="{466B98BD-4C27-4977-8382-01AB2FFC2AC7}" srcOrd="2" destOrd="0" presId="urn:microsoft.com/office/officeart/2005/8/layout/target3"/>
    <dgm:cxn modelId="{EB605CC4-39C2-49A1-9543-CE1EE00C27A9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rtl="0"/>
          <a:r>
            <a:rPr lang="en-US" sz="3200" b="1" dirty="0" smtClean="0"/>
            <a:t>Overall recommendations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749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LinFactNeighborX="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434E3E-EA25-4F6E-A159-FFA231C44DB9}" type="presOf" srcId="{AB0FFEA8-B8F6-4E86-BA50-A0493DEDED3A}" destId="{B14619F9-6443-4604-903A-86D0B070705F}" srcOrd="1" destOrd="0" presId="urn:microsoft.com/office/officeart/2005/8/layout/target3"/>
    <dgm:cxn modelId="{04E5F065-D85C-4406-A886-2F328C5AA81A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F02443C3-C6D9-44CF-9ECB-988E2E8A7CC4}" type="presOf" srcId="{5831704C-F12A-43D3-AA80-1C363D1A2E1E}" destId="{0C00BA66-8856-4F20-B2C2-A0C04BE78B75}" srcOrd="0" destOrd="0" presId="urn:microsoft.com/office/officeart/2005/8/layout/target3"/>
    <dgm:cxn modelId="{C7E1934A-1F68-4312-BF27-542FF02958B7}" type="presParOf" srcId="{0C00BA66-8856-4F20-B2C2-A0C04BE78B75}" destId="{0054E277-C2A2-4BD1-90CD-43945955DEB7}" srcOrd="0" destOrd="0" presId="urn:microsoft.com/office/officeart/2005/8/layout/target3"/>
    <dgm:cxn modelId="{42DD6C99-9B1F-429C-8D22-B6A8E3FF4DAA}" type="presParOf" srcId="{0C00BA66-8856-4F20-B2C2-A0C04BE78B75}" destId="{152A1F19-6B8E-4888-A36C-DB5B14ACF5B9}" srcOrd="1" destOrd="0" presId="urn:microsoft.com/office/officeart/2005/8/layout/target3"/>
    <dgm:cxn modelId="{EB107750-CB02-4314-AF93-BC87ACDD1C9E}" type="presParOf" srcId="{0C00BA66-8856-4F20-B2C2-A0C04BE78B75}" destId="{466B98BD-4C27-4977-8382-01AB2FFC2AC7}" srcOrd="2" destOrd="0" presId="urn:microsoft.com/office/officeart/2005/8/layout/target3"/>
    <dgm:cxn modelId="{C6F88F50-FF74-49A4-A73B-2D9982430BB7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rtl="0"/>
          <a:r>
            <a:rPr lang="en-US" sz="3200" b="1" dirty="0" smtClean="0"/>
            <a:t>Overall recommendations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749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LinFactNeighborX="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6BCAEC-7A28-4AA9-B729-66973C965049}" type="presOf" srcId="{AB0FFEA8-B8F6-4E86-BA50-A0493DEDED3A}" destId="{466B98BD-4C27-4977-8382-01AB2FFC2AC7}" srcOrd="0" destOrd="0" presId="urn:microsoft.com/office/officeart/2005/8/layout/target3"/>
    <dgm:cxn modelId="{CE1C1C19-D684-414A-A5F7-62459C1E95AE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58A9AD72-4CE6-4E11-8100-C8AB68D46FEA}" type="presOf" srcId="{AB0FFEA8-B8F6-4E86-BA50-A0493DEDED3A}" destId="{B14619F9-6443-4604-903A-86D0B070705F}" srcOrd="1" destOrd="0" presId="urn:microsoft.com/office/officeart/2005/8/layout/target3"/>
    <dgm:cxn modelId="{1A87A42F-4DA1-4A4F-AFEC-8D4BF87E7918}" type="presParOf" srcId="{0C00BA66-8856-4F20-B2C2-A0C04BE78B75}" destId="{0054E277-C2A2-4BD1-90CD-43945955DEB7}" srcOrd="0" destOrd="0" presId="urn:microsoft.com/office/officeart/2005/8/layout/target3"/>
    <dgm:cxn modelId="{6432AF01-304B-4571-9D8C-44254306E866}" type="presParOf" srcId="{0C00BA66-8856-4F20-B2C2-A0C04BE78B75}" destId="{152A1F19-6B8E-4888-A36C-DB5B14ACF5B9}" srcOrd="1" destOrd="0" presId="urn:microsoft.com/office/officeart/2005/8/layout/target3"/>
    <dgm:cxn modelId="{D0B94686-E02C-4190-A3D3-2CEE2CE2BC61}" type="presParOf" srcId="{0C00BA66-8856-4F20-B2C2-A0C04BE78B75}" destId="{466B98BD-4C27-4977-8382-01AB2FFC2AC7}" srcOrd="2" destOrd="0" presId="urn:microsoft.com/office/officeart/2005/8/layout/target3"/>
    <dgm:cxn modelId="{E4257890-5F04-40E7-8970-60F30AD96F4A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rtl="0"/>
          <a:r>
            <a:rPr lang="en-US" sz="3200" b="1" dirty="0" smtClean="0"/>
            <a:t>Overall recommendations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749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LinFactNeighborX="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3A5599-388B-437C-ADE6-D3D33B419D1D}" type="presOf" srcId="{AB0FFEA8-B8F6-4E86-BA50-A0493DEDED3A}" destId="{466B98BD-4C27-4977-8382-01AB2FFC2AC7}" srcOrd="0" destOrd="0" presId="urn:microsoft.com/office/officeart/2005/8/layout/target3"/>
    <dgm:cxn modelId="{2220AC8D-3597-4EF5-B8B0-B1B5B9FB09DD}" type="presOf" srcId="{5831704C-F12A-43D3-AA80-1C363D1A2E1E}" destId="{0C00BA66-8856-4F20-B2C2-A0C04BE78B75}" srcOrd="0" destOrd="0" presId="urn:microsoft.com/office/officeart/2005/8/layout/target3"/>
    <dgm:cxn modelId="{F1C8BF05-EA7F-451F-A05C-01C481CB13CC}" type="presOf" srcId="{AB0FFEA8-B8F6-4E86-BA50-A0493DEDED3A}" destId="{B14619F9-6443-4604-903A-86D0B070705F}" srcOrd="1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B20F1D00-16FC-495B-80A3-983EE5ECBBBB}" type="presParOf" srcId="{0C00BA66-8856-4F20-B2C2-A0C04BE78B75}" destId="{0054E277-C2A2-4BD1-90CD-43945955DEB7}" srcOrd="0" destOrd="0" presId="urn:microsoft.com/office/officeart/2005/8/layout/target3"/>
    <dgm:cxn modelId="{A20DFDB7-80FC-453C-81AE-BADBEAC06928}" type="presParOf" srcId="{0C00BA66-8856-4F20-B2C2-A0C04BE78B75}" destId="{152A1F19-6B8E-4888-A36C-DB5B14ACF5B9}" srcOrd="1" destOrd="0" presId="urn:microsoft.com/office/officeart/2005/8/layout/target3"/>
    <dgm:cxn modelId="{C5C2F830-022D-400B-81A2-526E7B3B3293}" type="presParOf" srcId="{0C00BA66-8856-4F20-B2C2-A0C04BE78B75}" destId="{466B98BD-4C27-4977-8382-01AB2FFC2AC7}" srcOrd="2" destOrd="0" presId="urn:microsoft.com/office/officeart/2005/8/layout/target3"/>
    <dgm:cxn modelId="{4E38CD25-CC21-4406-A13B-4B36DAC1921E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Proposed new standards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(Minimal financial impact)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-625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C19302-96EA-48B8-925C-A00872B5B8C9}" type="presOf" srcId="{AB0FFEA8-B8F6-4E86-BA50-A0493DEDED3A}" destId="{466B98BD-4C27-4977-8382-01AB2FFC2AC7}" srcOrd="0" destOrd="0" presId="urn:microsoft.com/office/officeart/2005/8/layout/target3"/>
    <dgm:cxn modelId="{56FFF748-5EDC-4296-B421-E584CA269B2F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2BDAD384-9A59-41B1-BBFF-D152C4FEAC29}" type="presOf" srcId="{AB0FFEA8-B8F6-4E86-BA50-A0493DEDED3A}" destId="{B14619F9-6443-4604-903A-86D0B070705F}" srcOrd="1" destOrd="0" presId="urn:microsoft.com/office/officeart/2005/8/layout/target3"/>
    <dgm:cxn modelId="{6291C5B1-E5C8-48FB-91AA-9149AC30E186}" type="presParOf" srcId="{0C00BA66-8856-4F20-B2C2-A0C04BE78B75}" destId="{0054E277-C2A2-4BD1-90CD-43945955DEB7}" srcOrd="0" destOrd="0" presId="urn:microsoft.com/office/officeart/2005/8/layout/target3"/>
    <dgm:cxn modelId="{269C0AE3-EBEF-4DC0-80CE-56ED304D7DEC}" type="presParOf" srcId="{0C00BA66-8856-4F20-B2C2-A0C04BE78B75}" destId="{152A1F19-6B8E-4888-A36C-DB5B14ACF5B9}" srcOrd="1" destOrd="0" presId="urn:microsoft.com/office/officeart/2005/8/layout/target3"/>
    <dgm:cxn modelId="{A4E039FF-49A1-4DE1-BFE2-32164D28544A}" type="presParOf" srcId="{0C00BA66-8856-4F20-B2C2-A0C04BE78B75}" destId="{466B98BD-4C27-4977-8382-01AB2FFC2AC7}" srcOrd="2" destOrd="0" presId="urn:microsoft.com/office/officeart/2005/8/layout/target3"/>
    <dgm:cxn modelId="{D46A5559-95F0-420B-9926-A25F374861A4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Proposed new standards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(Minimal financial impact)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-625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08667B-0939-40EC-9641-1216A0FE288B}" type="presOf" srcId="{5831704C-F12A-43D3-AA80-1C363D1A2E1E}" destId="{0C00BA66-8856-4F20-B2C2-A0C04BE78B75}" srcOrd="0" destOrd="0" presId="urn:microsoft.com/office/officeart/2005/8/layout/target3"/>
    <dgm:cxn modelId="{10089607-9160-4BE1-882A-05C111B04440}" type="presOf" srcId="{AB0FFEA8-B8F6-4E86-BA50-A0493DEDED3A}" destId="{B14619F9-6443-4604-903A-86D0B070705F}" srcOrd="1" destOrd="0" presId="urn:microsoft.com/office/officeart/2005/8/layout/target3"/>
    <dgm:cxn modelId="{603D7E5E-964A-4B4A-AFE4-4ECD008FAB54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BC8C508F-C230-4B4B-817A-1F55F876F855}" type="presParOf" srcId="{0C00BA66-8856-4F20-B2C2-A0C04BE78B75}" destId="{0054E277-C2A2-4BD1-90CD-43945955DEB7}" srcOrd="0" destOrd="0" presId="urn:microsoft.com/office/officeart/2005/8/layout/target3"/>
    <dgm:cxn modelId="{E581D82D-0405-4D84-BD70-039F696B29B0}" type="presParOf" srcId="{0C00BA66-8856-4F20-B2C2-A0C04BE78B75}" destId="{152A1F19-6B8E-4888-A36C-DB5B14ACF5B9}" srcOrd="1" destOrd="0" presId="urn:microsoft.com/office/officeart/2005/8/layout/target3"/>
    <dgm:cxn modelId="{ECA115AF-4B7F-48C2-9F41-5629012C8F06}" type="presParOf" srcId="{0C00BA66-8856-4F20-B2C2-A0C04BE78B75}" destId="{466B98BD-4C27-4977-8382-01AB2FFC2AC7}" srcOrd="2" destOrd="0" presId="urn:microsoft.com/office/officeart/2005/8/layout/target3"/>
    <dgm:cxn modelId="{C831944B-347D-4D26-83F9-2B1EB141B8F5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D52797-C475-4E56-BDBA-78C3C8ACE3F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6AE76B-07AF-47E8-91BC-DA75A99043B6}">
      <dgm:prSet custT="1"/>
      <dgm:spPr/>
      <dgm:t>
        <a:bodyPr/>
        <a:lstStyle/>
        <a:p>
          <a:pPr rtl="0"/>
          <a:r>
            <a:rPr lang="en-US" sz="3200" b="1" dirty="0" smtClean="0"/>
            <a:t>Task Force membership</a:t>
          </a:r>
        </a:p>
      </dgm:t>
    </dgm:pt>
    <dgm:pt modelId="{99A41D2C-9BB0-4872-9A4C-58A07CE42F3B}" type="parTrans" cxnId="{5F6BFB70-98D5-443D-A61B-D7ED44BA39D6}">
      <dgm:prSet/>
      <dgm:spPr/>
      <dgm:t>
        <a:bodyPr/>
        <a:lstStyle/>
        <a:p>
          <a:endParaRPr lang="en-US"/>
        </a:p>
      </dgm:t>
    </dgm:pt>
    <dgm:pt modelId="{7770843C-24D7-406E-8022-1AC012FF8D44}" type="sibTrans" cxnId="{5F6BFB70-98D5-443D-A61B-D7ED44BA39D6}">
      <dgm:prSet/>
      <dgm:spPr/>
      <dgm:t>
        <a:bodyPr/>
        <a:lstStyle/>
        <a:p>
          <a:endParaRPr lang="en-US"/>
        </a:p>
      </dgm:t>
    </dgm:pt>
    <dgm:pt modelId="{CADA1602-6122-4225-8AD3-C25E29F0345C}" type="pres">
      <dgm:prSet presAssocID="{46D52797-C475-4E56-BDBA-78C3C8ACE3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8C2592-23B0-406F-A7CB-49FF8F7C2779}" type="pres">
      <dgm:prSet presAssocID="{766AE76B-07AF-47E8-91BC-DA75A99043B6}" presName="circle1" presStyleLbl="node1" presStyleIdx="0" presStyleCnt="1"/>
      <dgm:spPr/>
      <dgm:t>
        <a:bodyPr/>
        <a:lstStyle/>
        <a:p>
          <a:endParaRPr lang="en-US"/>
        </a:p>
      </dgm:t>
    </dgm:pt>
    <dgm:pt modelId="{97983089-11CF-478E-935E-C42F1581C744}" type="pres">
      <dgm:prSet presAssocID="{766AE76B-07AF-47E8-91BC-DA75A99043B6}" presName="space" presStyleCnt="0"/>
      <dgm:spPr/>
    </dgm:pt>
    <dgm:pt modelId="{88AD89FF-9CE7-4911-ABCC-7475CCF5B0FD}" type="pres">
      <dgm:prSet presAssocID="{766AE76B-07AF-47E8-91BC-DA75A99043B6}" presName="rect1" presStyleLbl="alignAcc1" presStyleIdx="0" presStyleCnt="1"/>
      <dgm:spPr/>
      <dgm:t>
        <a:bodyPr/>
        <a:lstStyle/>
        <a:p>
          <a:endParaRPr lang="en-US"/>
        </a:p>
      </dgm:t>
    </dgm:pt>
    <dgm:pt modelId="{D1FCADBF-DE26-4E16-A395-0EECB4DD667E}" type="pres">
      <dgm:prSet presAssocID="{766AE76B-07AF-47E8-91BC-DA75A99043B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14C553-E554-4E4F-B8FA-4DDDEE471A8C}" type="presOf" srcId="{766AE76B-07AF-47E8-91BC-DA75A99043B6}" destId="{D1FCADBF-DE26-4E16-A395-0EECB4DD667E}" srcOrd="1" destOrd="0" presId="urn:microsoft.com/office/officeart/2005/8/layout/target3"/>
    <dgm:cxn modelId="{364577CB-8C78-4AF4-9946-C4C7870BE532}" type="presOf" srcId="{766AE76B-07AF-47E8-91BC-DA75A99043B6}" destId="{88AD89FF-9CE7-4911-ABCC-7475CCF5B0FD}" srcOrd="0" destOrd="0" presId="urn:microsoft.com/office/officeart/2005/8/layout/target3"/>
    <dgm:cxn modelId="{5F6BFB70-98D5-443D-A61B-D7ED44BA39D6}" srcId="{46D52797-C475-4E56-BDBA-78C3C8ACE3FB}" destId="{766AE76B-07AF-47E8-91BC-DA75A99043B6}" srcOrd="0" destOrd="0" parTransId="{99A41D2C-9BB0-4872-9A4C-58A07CE42F3B}" sibTransId="{7770843C-24D7-406E-8022-1AC012FF8D44}"/>
    <dgm:cxn modelId="{A2704E93-3C76-4BC7-A811-BB03A849FC4A}" type="presOf" srcId="{46D52797-C475-4E56-BDBA-78C3C8ACE3FB}" destId="{CADA1602-6122-4225-8AD3-C25E29F0345C}" srcOrd="0" destOrd="0" presId="urn:microsoft.com/office/officeart/2005/8/layout/target3"/>
    <dgm:cxn modelId="{FDA1B313-41DD-490D-9898-D69A0AD2AAB5}" type="presParOf" srcId="{CADA1602-6122-4225-8AD3-C25E29F0345C}" destId="{818C2592-23B0-406F-A7CB-49FF8F7C2779}" srcOrd="0" destOrd="0" presId="urn:microsoft.com/office/officeart/2005/8/layout/target3"/>
    <dgm:cxn modelId="{9D50AEBD-0538-4EBB-834A-0FB5CD6F80D4}" type="presParOf" srcId="{CADA1602-6122-4225-8AD3-C25E29F0345C}" destId="{97983089-11CF-478E-935E-C42F1581C744}" srcOrd="1" destOrd="0" presId="urn:microsoft.com/office/officeart/2005/8/layout/target3"/>
    <dgm:cxn modelId="{F767303E-4DE7-47FE-BCA7-8E1294B87305}" type="presParOf" srcId="{CADA1602-6122-4225-8AD3-C25E29F0345C}" destId="{88AD89FF-9CE7-4911-ABCC-7475CCF5B0FD}" srcOrd="2" destOrd="0" presId="urn:microsoft.com/office/officeart/2005/8/layout/target3"/>
    <dgm:cxn modelId="{2FF66871-8371-4099-933E-3885D10295D5}" type="presParOf" srcId="{CADA1602-6122-4225-8AD3-C25E29F0345C}" destId="{D1FCADBF-DE26-4E16-A395-0EECB4DD667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Proposed new standards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(Significant financial impact)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-625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D46ACD-394B-406D-8790-73EE86A7F891}" type="presOf" srcId="{5831704C-F12A-43D3-AA80-1C363D1A2E1E}" destId="{0C00BA66-8856-4F20-B2C2-A0C04BE78B75}" srcOrd="0" destOrd="0" presId="urn:microsoft.com/office/officeart/2005/8/layout/target3"/>
    <dgm:cxn modelId="{73BB3C66-15B0-44EA-ABA5-8CDD48F9F13D}" type="presOf" srcId="{AB0FFEA8-B8F6-4E86-BA50-A0493DEDED3A}" destId="{B14619F9-6443-4604-903A-86D0B070705F}" srcOrd="1" destOrd="0" presId="urn:microsoft.com/office/officeart/2005/8/layout/target3"/>
    <dgm:cxn modelId="{129E08DA-9455-468F-8A55-724F4E5C6429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681FFAD8-75A8-4AD2-9620-7D6558CCAC8A}" type="presParOf" srcId="{0C00BA66-8856-4F20-B2C2-A0C04BE78B75}" destId="{0054E277-C2A2-4BD1-90CD-43945955DEB7}" srcOrd="0" destOrd="0" presId="urn:microsoft.com/office/officeart/2005/8/layout/target3"/>
    <dgm:cxn modelId="{1544CF87-CA9F-47C9-80E3-5C7B222E88FB}" type="presParOf" srcId="{0C00BA66-8856-4F20-B2C2-A0C04BE78B75}" destId="{152A1F19-6B8E-4888-A36C-DB5B14ACF5B9}" srcOrd="1" destOrd="0" presId="urn:microsoft.com/office/officeart/2005/8/layout/target3"/>
    <dgm:cxn modelId="{4DD74739-8A31-4E54-B5DF-76C2BA6C0E24}" type="presParOf" srcId="{0C00BA66-8856-4F20-B2C2-A0C04BE78B75}" destId="{466B98BD-4C27-4977-8382-01AB2FFC2AC7}" srcOrd="2" destOrd="0" presId="urn:microsoft.com/office/officeart/2005/8/layout/target3"/>
    <dgm:cxn modelId="{829E18D6-CBA6-4E6D-8878-BEB36E72540B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Proposed new standards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(Significant financial impact)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-625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DBC8D5-C820-49BE-956B-59DD458F9FA0}" type="presOf" srcId="{AB0FFEA8-B8F6-4E86-BA50-A0493DEDED3A}" destId="{B14619F9-6443-4604-903A-86D0B070705F}" srcOrd="1" destOrd="0" presId="urn:microsoft.com/office/officeart/2005/8/layout/target3"/>
    <dgm:cxn modelId="{DE609637-FC6F-4C0E-B0C7-22E804A83C86}" type="presOf" srcId="{5831704C-F12A-43D3-AA80-1C363D1A2E1E}" destId="{0C00BA66-8856-4F20-B2C2-A0C04BE78B75}" srcOrd="0" destOrd="0" presId="urn:microsoft.com/office/officeart/2005/8/layout/target3"/>
    <dgm:cxn modelId="{CFA1DD38-0572-4F61-A08D-A24893200A26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D12B2AA1-1C02-4F81-A997-8217798E73BF}" type="presParOf" srcId="{0C00BA66-8856-4F20-B2C2-A0C04BE78B75}" destId="{0054E277-C2A2-4BD1-90CD-43945955DEB7}" srcOrd="0" destOrd="0" presId="urn:microsoft.com/office/officeart/2005/8/layout/target3"/>
    <dgm:cxn modelId="{06C6338E-E4E8-44E0-A193-84EE1C385B5E}" type="presParOf" srcId="{0C00BA66-8856-4F20-B2C2-A0C04BE78B75}" destId="{152A1F19-6B8E-4888-A36C-DB5B14ACF5B9}" srcOrd="1" destOrd="0" presId="urn:microsoft.com/office/officeart/2005/8/layout/target3"/>
    <dgm:cxn modelId="{F8581663-B243-40E7-A1A2-93F3948F98DA}" type="presParOf" srcId="{0C00BA66-8856-4F20-B2C2-A0C04BE78B75}" destId="{466B98BD-4C27-4977-8382-01AB2FFC2AC7}" srcOrd="2" destOrd="0" presId="urn:microsoft.com/office/officeart/2005/8/layout/target3"/>
    <dgm:cxn modelId="{3B3E0133-E368-4125-867E-EC6430301620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Proposed new standards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(Significant financial impact)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-625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0795E6-54E8-4CC6-9914-C97C3DB70839}" type="presOf" srcId="{5831704C-F12A-43D3-AA80-1C363D1A2E1E}" destId="{0C00BA66-8856-4F20-B2C2-A0C04BE78B75}" srcOrd="0" destOrd="0" presId="urn:microsoft.com/office/officeart/2005/8/layout/target3"/>
    <dgm:cxn modelId="{06186BA0-E4D7-4AE8-901E-86507AFF0D80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96EDDB3B-90DD-42C4-A070-578D9669B9CB}" type="presOf" srcId="{AB0FFEA8-B8F6-4E86-BA50-A0493DEDED3A}" destId="{B14619F9-6443-4604-903A-86D0B070705F}" srcOrd="1" destOrd="0" presId="urn:microsoft.com/office/officeart/2005/8/layout/target3"/>
    <dgm:cxn modelId="{051BA294-A23D-4193-BEA9-816F37FA4B21}" type="presParOf" srcId="{0C00BA66-8856-4F20-B2C2-A0C04BE78B75}" destId="{0054E277-C2A2-4BD1-90CD-43945955DEB7}" srcOrd="0" destOrd="0" presId="urn:microsoft.com/office/officeart/2005/8/layout/target3"/>
    <dgm:cxn modelId="{10986E7A-369E-4686-B4A3-B652E63C36E0}" type="presParOf" srcId="{0C00BA66-8856-4F20-B2C2-A0C04BE78B75}" destId="{152A1F19-6B8E-4888-A36C-DB5B14ACF5B9}" srcOrd="1" destOrd="0" presId="urn:microsoft.com/office/officeart/2005/8/layout/target3"/>
    <dgm:cxn modelId="{8C064518-7239-42CF-809D-E6F9C27F9D60}" type="presParOf" srcId="{0C00BA66-8856-4F20-B2C2-A0C04BE78B75}" destId="{466B98BD-4C27-4977-8382-01AB2FFC2AC7}" srcOrd="2" destOrd="0" presId="urn:microsoft.com/office/officeart/2005/8/layout/target3"/>
    <dgm:cxn modelId="{1A67AB25-E384-4A7F-887F-74E56DB3601A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Proposed new standards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en-US" sz="3200" b="1" dirty="0" smtClean="0"/>
            <a:t>(Significant financial impact)</a:t>
          </a:r>
          <a:endParaRPr lang="en-US" sz="3200" b="1" dirty="0"/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-625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540AF4-E2CB-4B03-976B-E05D283B64E4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63385175-3771-411B-9904-BBA96C87EC02}" type="presOf" srcId="{5831704C-F12A-43D3-AA80-1C363D1A2E1E}" destId="{0C00BA66-8856-4F20-B2C2-A0C04BE78B75}" srcOrd="0" destOrd="0" presId="urn:microsoft.com/office/officeart/2005/8/layout/target3"/>
    <dgm:cxn modelId="{0AB99CAA-7E63-4D18-9D0F-F4BA48B5AD42}" type="presOf" srcId="{AB0FFEA8-B8F6-4E86-BA50-A0493DEDED3A}" destId="{B14619F9-6443-4604-903A-86D0B070705F}" srcOrd="1" destOrd="0" presId="urn:microsoft.com/office/officeart/2005/8/layout/target3"/>
    <dgm:cxn modelId="{A344DB03-1DE8-40D8-8036-AE9241C6098F}" type="presParOf" srcId="{0C00BA66-8856-4F20-B2C2-A0C04BE78B75}" destId="{0054E277-C2A2-4BD1-90CD-43945955DEB7}" srcOrd="0" destOrd="0" presId="urn:microsoft.com/office/officeart/2005/8/layout/target3"/>
    <dgm:cxn modelId="{D6CB018C-9D38-416F-A43B-7B63A5C1A9A2}" type="presParOf" srcId="{0C00BA66-8856-4F20-B2C2-A0C04BE78B75}" destId="{152A1F19-6B8E-4888-A36C-DB5B14ACF5B9}" srcOrd="1" destOrd="0" presId="urn:microsoft.com/office/officeart/2005/8/layout/target3"/>
    <dgm:cxn modelId="{60ABBABA-AD06-4D49-9BA3-AF3AA7A0B55C}" type="presParOf" srcId="{0C00BA66-8856-4F20-B2C2-A0C04BE78B75}" destId="{466B98BD-4C27-4977-8382-01AB2FFC2AC7}" srcOrd="2" destOrd="0" presId="urn:microsoft.com/office/officeart/2005/8/layout/target3"/>
    <dgm:cxn modelId="{5C8A43D7-784A-45F1-A2CA-37C951E399AD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>
        <a:solidFill>
          <a:srgbClr val="FFFFFF">
            <a:alpha val="90000"/>
          </a:srgbClr>
        </a:solidFill>
      </dgm:spPr>
      <dgm:t>
        <a:bodyPr/>
        <a:lstStyle/>
        <a:p>
          <a:pPr algn="ctr" rtl="0"/>
          <a:r>
            <a:rPr lang="en-US" sz="3200" b="1" dirty="0" smtClean="0"/>
            <a:t>Financing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CC27B0-C400-4A55-B45F-F61087CDA5CB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4CC23C27-AD13-41F8-9B00-0366754CA486}" type="presOf" srcId="{AB0FFEA8-B8F6-4E86-BA50-A0493DEDED3A}" destId="{B14619F9-6443-4604-903A-86D0B070705F}" srcOrd="1" destOrd="0" presId="urn:microsoft.com/office/officeart/2005/8/layout/target3"/>
    <dgm:cxn modelId="{0A67764F-6E60-447A-874E-B7FF4B0B6B81}" type="presOf" srcId="{AB0FFEA8-B8F6-4E86-BA50-A0493DEDED3A}" destId="{466B98BD-4C27-4977-8382-01AB2FFC2AC7}" srcOrd="0" destOrd="0" presId="urn:microsoft.com/office/officeart/2005/8/layout/target3"/>
    <dgm:cxn modelId="{0130BEAA-E944-4868-90BF-EC048BC4B847}" type="presParOf" srcId="{0C00BA66-8856-4F20-B2C2-A0C04BE78B75}" destId="{0054E277-C2A2-4BD1-90CD-43945955DEB7}" srcOrd="0" destOrd="0" presId="urn:microsoft.com/office/officeart/2005/8/layout/target3"/>
    <dgm:cxn modelId="{F245F3F2-1494-48F3-A1A4-89889F061C32}" type="presParOf" srcId="{0C00BA66-8856-4F20-B2C2-A0C04BE78B75}" destId="{152A1F19-6B8E-4888-A36C-DB5B14ACF5B9}" srcOrd="1" destOrd="0" presId="urn:microsoft.com/office/officeart/2005/8/layout/target3"/>
    <dgm:cxn modelId="{7990FFB8-0882-4FDE-85E6-08CC3EF2E43B}" type="presParOf" srcId="{0C00BA66-8856-4F20-B2C2-A0C04BE78B75}" destId="{466B98BD-4C27-4977-8382-01AB2FFC2AC7}" srcOrd="2" destOrd="0" presId="urn:microsoft.com/office/officeart/2005/8/layout/target3"/>
    <dgm:cxn modelId="{09EC629D-545F-44D5-97A2-933DF820B625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Financing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97DD8B-F2B1-49A4-8B4F-E1CC1FAA394F}" type="presOf" srcId="{5831704C-F12A-43D3-AA80-1C363D1A2E1E}" destId="{0C00BA66-8856-4F20-B2C2-A0C04BE78B75}" srcOrd="0" destOrd="0" presId="urn:microsoft.com/office/officeart/2005/8/layout/target3"/>
    <dgm:cxn modelId="{C921B34B-23EE-4376-B3B9-C30D9776A7D3}" type="presOf" srcId="{AB0FFEA8-B8F6-4E86-BA50-A0493DEDED3A}" destId="{466B98BD-4C27-4977-8382-01AB2FFC2AC7}" srcOrd="0" destOrd="0" presId="urn:microsoft.com/office/officeart/2005/8/layout/target3"/>
    <dgm:cxn modelId="{1A643896-53E2-4FAA-84E1-DA6BDDFD79A3}" type="presOf" srcId="{AB0FFEA8-B8F6-4E86-BA50-A0493DEDED3A}" destId="{B14619F9-6443-4604-903A-86D0B070705F}" srcOrd="1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896B4069-57A8-4B69-9361-5E3D976F0905}" type="presParOf" srcId="{0C00BA66-8856-4F20-B2C2-A0C04BE78B75}" destId="{0054E277-C2A2-4BD1-90CD-43945955DEB7}" srcOrd="0" destOrd="0" presId="urn:microsoft.com/office/officeart/2005/8/layout/target3"/>
    <dgm:cxn modelId="{98443714-29D1-4210-A485-2B4C3F0E1AA4}" type="presParOf" srcId="{0C00BA66-8856-4F20-B2C2-A0C04BE78B75}" destId="{152A1F19-6B8E-4888-A36C-DB5B14ACF5B9}" srcOrd="1" destOrd="0" presId="urn:microsoft.com/office/officeart/2005/8/layout/target3"/>
    <dgm:cxn modelId="{A693FC06-2B6F-4D51-BB13-9E3D98C24505}" type="presParOf" srcId="{0C00BA66-8856-4F20-B2C2-A0C04BE78B75}" destId="{466B98BD-4C27-4977-8382-01AB2FFC2AC7}" srcOrd="2" destOrd="0" presId="urn:microsoft.com/office/officeart/2005/8/layout/target3"/>
    <dgm:cxn modelId="{2AA62ED1-CDC3-42DB-B093-EC5E11C73E6F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Financing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4803A9-E972-4342-A08D-CAB562D7F8CD}" type="presOf" srcId="{AB0FFEA8-B8F6-4E86-BA50-A0493DEDED3A}" destId="{466B98BD-4C27-4977-8382-01AB2FFC2AC7}" srcOrd="0" destOrd="0" presId="urn:microsoft.com/office/officeart/2005/8/layout/target3"/>
    <dgm:cxn modelId="{C137DC8C-E53B-4232-A27B-013350A9D1F0}" type="presOf" srcId="{AB0FFEA8-B8F6-4E86-BA50-A0493DEDED3A}" destId="{B14619F9-6443-4604-903A-86D0B070705F}" srcOrd="1" destOrd="0" presId="urn:microsoft.com/office/officeart/2005/8/layout/target3"/>
    <dgm:cxn modelId="{DFB93190-4E10-4EF5-BFA2-40E6D6AA8A5A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4A61918E-C719-4B79-909B-224E125C004A}" type="presParOf" srcId="{0C00BA66-8856-4F20-B2C2-A0C04BE78B75}" destId="{0054E277-C2A2-4BD1-90CD-43945955DEB7}" srcOrd="0" destOrd="0" presId="urn:microsoft.com/office/officeart/2005/8/layout/target3"/>
    <dgm:cxn modelId="{6A1FF728-9B60-449A-B42D-B88E07A4DD1A}" type="presParOf" srcId="{0C00BA66-8856-4F20-B2C2-A0C04BE78B75}" destId="{152A1F19-6B8E-4888-A36C-DB5B14ACF5B9}" srcOrd="1" destOrd="0" presId="urn:microsoft.com/office/officeart/2005/8/layout/target3"/>
    <dgm:cxn modelId="{E94B2EF6-A80C-472F-8820-2C2642F71791}" type="presParOf" srcId="{0C00BA66-8856-4F20-B2C2-A0C04BE78B75}" destId="{466B98BD-4C27-4977-8382-01AB2FFC2AC7}" srcOrd="2" destOrd="0" presId="urn:microsoft.com/office/officeart/2005/8/layout/target3"/>
    <dgm:cxn modelId="{5A3A1E0D-CC5A-4F0C-B073-AC9D256D5A04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Strategies for funding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A65BA5-60C0-4DFB-99CC-C2DECADB2199}" type="presOf" srcId="{AB0FFEA8-B8F6-4E86-BA50-A0493DEDED3A}" destId="{466B98BD-4C27-4977-8382-01AB2FFC2AC7}" srcOrd="0" destOrd="0" presId="urn:microsoft.com/office/officeart/2005/8/layout/target3"/>
    <dgm:cxn modelId="{0CDBF69E-0202-4BA1-BA0C-BF1632028063}" type="presOf" srcId="{AB0FFEA8-B8F6-4E86-BA50-A0493DEDED3A}" destId="{B14619F9-6443-4604-903A-86D0B070705F}" srcOrd="1" destOrd="0" presId="urn:microsoft.com/office/officeart/2005/8/layout/target3"/>
    <dgm:cxn modelId="{1DAEF616-6506-4F88-B499-7E29A030086E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64689B4C-B7C5-4B54-9B79-9956F2764B8A}" type="presParOf" srcId="{0C00BA66-8856-4F20-B2C2-A0C04BE78B75}" destId="{0054E277-C2A2-4BD1-90CD-43945955DEB7}" srcOrd="0" destOrd="0" presId="urn:microsoft.com/office/officeart/2005/8/layout/target3"/>
    <dgm:cxn modelId="{13BC43DB-1386-4A00-A8DC-DEFAB4E08884}" type="presParOf" srcId="{0C00BA66-8856-4F20-B2C2-A0C04BE78B75}" destId="{152A1F19-6B8E-4888-A36C-DB5B14ACF5B9}" srcOrd="1" destOrd="0" presId="urn:microsoft.com/office/officeart/2005/8/layout/target3"/>
    <dgm:cxn modelId="{65C6FBB7-226C-412A-ABF9-2D0F4A55FB77}" type="presParOf" srcId="{0C00BA66-8856-4F20-B2C2-A0C04BE78B75}" destId="{466B98BD-4C27-4977-8382-01AB2FFC2AC7}" srcOrd="2" destOrd="0" presId="urn:microsoft.com/office/officeart/2005/8/layout/target3"/>
    <dgm:cxn modelId="{71033F9C-FB68-454E-8845-F43D3D8607F4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Strategies for funding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A6176B-E065-43D2-82E5-44C44838465C}" type="presOf" srcId="{5831704C-F12A-43D3-AA80-1C363D1A2E1E}" destId="{0C00BA66-8856-4F20-B2C2-A0C04BE78B75}" srcOrd="0" destOrd="0" presId="urn:microsoft.com/office/officeart/2005/8/layout/target3"/>
    <dgm:cxn modelId="{A9293F89-AA27-4337-A481-53D44E42B8D0}" type="presOf" srcId="{AB0FFEA8-B8F6-4E86-BA50-A0493DEDED3A}" destId="{466B98BD-4C27-4977-8382-01AB2FFC2AC7}" srcOrd="0" destOrd="0" presId="urn:microsoft.com/office/officeart/2005/8/layout/target3"/>
    <dgm:cxn modelId="{F55CE1C1-BF14-428B-9E97-6BD46F62E0C7}" type="presOf" srcId="{AB0FFEA8-B8F6-4E86-BA50-A0493DEDED3A}" destId="{B14619F9-6443-4604-903A-86D0B070705F}" srcOrd="1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60AEA14B-836E-4825-9A88-05DB1ADC84F4}" type="presParOf" srcId="{0C00BA66-8856-4F20-B2C2-A0C04BE78B75}" destId="{0054E277-C2A2-4BD1-90CD-43945955DEB7}" srcOrd="0" destOrd="0" presId="urn:microsoft.com/office/officeart/2005/8/layout/target3"/>
    <dgm:cxn modelId="{11D075E1-43A0-47A2-956E-B871550CD3BE}" type="presParOf" srcId="{0C00BA66-8856-4F20-B2C2-A0C04BE78B75}" destId="{152A1F19-6B8E-4888-A36C-DB5B14ACF5B9}" srcOrd="1" destOrd="0" presId="urn:microsoft.com/office/officeart/2005/8/layout/target3"/>
    <dgm:cxn modelId="{518D5B9D-1C36-43D3-9AF8-8A0E8D0ACD3B}" type="presParOf" srcId="{0C00BA66-8856-4F20-B2C2-A0C04BE78B75}" destId="{466B98BD-4C27-4977-8382-01AB2FFC2AC7}" srcOrd="2" destOrd="0" presId="urn:microsoft.com/office/officeart/2005/8/layout/target3"/>
    <dgm:cxn modelId="{D0D84DB1-ED9E-4913-A7F2-0D462056993A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Strategies for funding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EF69A3-D899-42D0-A269-4816E31A3D5C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089AEA23-0B51-49A9-83C4-378536417846}" type="presOf" srcId="{5831704C-F12A-43D3-AA80-1C363D1A2E1E}" destId="{0C00BA66-8856-4F20-B2C2-A0C04BE78B75}" srcOrd="0" destOrd="0" presId="urn:microsoft.com/office/officeart/2005/8/layout/target3"/>
    <dgm:cxn modelId="{94039DD9-BD19-4616-A043-0CC7BB3105E3}" type="presOf" srcId="{AB0FFEA8-B8F6-4E86-BA50-A0493DEDED3A}" destId="{B14619F9-6443-4604-903A-86D0B070705F}" srcOrd="1" destOrd="0" presId="urn:microsoft.com/office/officeart/2005/8/layout/target3"/>
    <dgm:cxn modelId="{91C543BE-18AF-4973-B48D-A0291D1225A3}" type="presParOf" srcId="{0C00BA66-8856-4F20-B2C2-A0C04BE78B75}" destId="{0054E277-C2A2-4BD1-90CD-43945955DEB7}" srcOrd="0" destOrd="0" presId="urn:microsoft.com/office/officeart/2005/8/layout/target3"/>
    <dgm:cxn modelId="{C71FE95C-E7DC-44F6-8D0B-3C97A39F8C91}" type="presParOf" srcId="{0C00BA66-8856-4F20-B2C2-A0C04BE78B75}" destId="{152A1F19-6B8E-4888-A36C-DB5B14ACF5B9}" srcOrd="1" destOrd="0" presId="urn:microsoft.com/office/officeart/2005/8/layout/target3"/>
    <dgm:cxn modelId="{66A41FFA-CB3E-4932-97D5-2D3E82B34283}" type="presParOf" srcId="{0C00BA66-8856-4F20-B2C2-A0C04BE78B75}" destId="{466B98BD-4C27-4977-8382-01AB2FFC2AC7}" srcOrd="2" destOrd="0" presId="urn:microsoft.com/office/officeart/2005/8/layout/target3"/>
    <dgm:cxn modelId="{DA811297-6C4B-4630-A475-E81EA013A39B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D52797-C475-4E56-BDBA-78C3C8ACE3F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6AE76B-07AF-47E8-91BC-DA75A99043B6}">
      <dgm:prSet custT="1"/>
      <dgm:spPr>
        <a:solidFill>
          <a:srgbClr val="FFFFFF">
            <a:alpha val="90000"/>
          </a:srgbClr>
        </a:solidFill>
      </dgm:spPr>
      <dgm:t>
        <a:bodyPr/>
        <a:lstStyle/>
        <a:p>
          <a:pPr rtl="0"/>
          <a:r>
            <a:rPr lang="en-US" sz="3200" b="1" dirty="0" smtClean="0"/>
            <a:t>Four subcommittees</a:t>
          </a:r>
        </a:p>
      </dgm:t>
    </dgm:pt>
    <dgm:pt modelId="{99A41D2C-9BB0-4872-9A4C-58A07CE42F3B}" type="parTrans" cxnId="{5F6BFB70-98D5-443D-A61B-D7ED44BA39D6}">
      <dgm:prSet/>
      <dgm:spPr/>
      <dgm:t>
        <a:bodyPr/>
        <a:lstStyle/>
        <a:p>
          <a:endParaRPr lang="en-US"/>
        </a:p>
      </dgm:t>
    </dgm:pt>
    <dgm:pt modelId="{7770843C-24D7-406E-8022-1AC012FF8D44}" type="sibTrans" cxnId="{5F6BFB70-98D5-443D-A61B-D7ED44BA39D6}">
      <dgm:prSet/>
      <dgm:spPr/>
      <dgm:t>
        <a:bodyPr/>
        <a:lstStyle/>
        <a:p>
          <a:endParaRPr lang="en-US"/>
        </a:p>
      </dgm:t>
    </dgm:pt>
    <dgm:pt modelId="{CADA1602-6122-4225-8AD3-C25E29F0345C}" type="pres">
      <dgm:prSet presAssocID="{46D52797-C475-4E56-BDBA-78C3C8ACE3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8C2592-23B0-406F-A7CB-49FF8F7C2779}" type="pres">
      <dgm:prSet presAssocID="{766AE76B-07AF-47E8-91BC-DA75A99043B6}" presName="circle1" presStyleLbl="node1" presStyleIdx="0" presStyleCnt="1"/>
      <dgm:spPr/>
      <dgm:t>
        <a:bodyPr/>
        <a:lstStyle/>
        <a:p>
          <a:endParaRPr lang="en-US"/>
        </a:p>
      </dgm:t>
    </dgm:pt>
    <dgm:pt modelId="{97983089-11CF-478E-935E-C42F1581C744}" type="pres">
      <dgm:prSet presAssocID="{766AE76B-07AF-47E8-91BC-DA75A99043B6}" presName="space" presStyleCnt="0"/>
      <dgm:spPr/>
    </dgm:pt>
    <dgm:pt modelId="{88AD89FF-9CE7-4911-ABCC-7475CCF5B0FD}" type="pres">
      <dgm:prSet presAssocID="{766AE76B-07AF-47E8-91BC-DA75A99043B6}" presName="rect1" presStyleLbl="alignAcc1" presStyleIdx="0" presStyleCnt="1"/>
      <dgm:spPr/>
      <dgm:t>
        <a:bodyPr/>
        <a:lstStyle/>
        <a:p>
          <a:endParaRPr lang="en-US"/>
        </a:p>
      </dgm:t>
    </dgm:pt>
    <dgm:pt modelId="{D1FCADBF-DE26-4E16-A395-0EECB4DD667E}" type="pres">
      <dgm:prSet presAssocID="{766AE76B-07AF-47E8-91BC-DA75A99043B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02C057-C30A-4896-95C1-73C00165D2D6}" type="presOf" srcId="{46D52797-C475-4E56-BDBA-78C3C8ACE3FB}" destId="{CADA1602-6122-4225-8AD3-C25E29F0345C}" srcOrd="0" destOrd="0" presId="urn:microsoft.com/office/officeart/2005/8/layout/target3"/>
    <dgm:cxn modelId="{5F6BFB70-98D5-443D-A61B-D7ED44BA39D6}" srcId="{46D52797-C475-4E56-BDBA-78C3C8ACE3FB}" destId="{766AE76B-07AF-47E8-91BC-DA75A99043B6}" srcOrd="0" destOrd="0" parTransId="{99A41D2C-9BB0-4872-9A4C-58A07CE42F3B}" sibTransId="{7770843C-24D7-406E-8022-1AC012FF8D44}"/>
    <dgm:cxn modelId="{7D214F92-6F86-48DC-933A-204E21E20FB5}" type="presOf" srcId="{766AE76B-07AF-47E8-91BC-DA75A99043B6}" destId="{D1FCADBF-DE26-4E16-A395-0EECB4DD667E}" srcOrd="1" destOrd="0" presId="urn:microsoft.com/office/officeart/2005/8/layout/target3"/>
    <dgm:cxn modelId="{0AC7D7D5-6331-43D1-BBFF-C04C9E4292F6}" type="presOf" srcId="{766AE76B-07AF-47E8-91BC-DA75A99043B6}" destId="{88AD89FF-9CE7-4911-ABCC-7475CCF5B0FD}" srcOrd="0" destOrd="0" presId="urn:microsoft.com/office/officeart/2005/8/layout/target3"/>
    <dgm:cxn modelId="{61B5089E-0865-4258-9780-F9358BF3BD44}" type="presParOf" srcId="{CADA1602-6122-4225-8AD3-C25E29F0345C}" destId="{818C2592-23B0-406F-A7CB-49FF8F7C2779}" srcOrd="0" destOrd="0" presId="urn:microsoft.com/office/officeart/2005/8/layout/target3"/>
    <dgm:cxn modelId="{588217B8-5CE9-493D-93B9-A0C274F7DE61}" type="presParOf" srcId="{CADA1602-6122-4225-8AD3-C25E29F0345C}" destId="{97983089-11CF-478E-935E-C42F1581C744}" srcOrd="1" destOrd="0" presId="urn:microsoft.com/office/officeart/2005/8/layout/target3"/>
    <dgm:cxn modelId="{5144A913-460F-4994-B6B4-F9A415763450}" type="presParOf" srcId="{CADA1602-6122-4225-8AD3-C25E29F0345C}" destId="{88AD89FF-9CE7-4911-ABCC-7475CCF5B0FD}" srcOrd="2" destOrd="0" presId="urn:microsoft.com/office/officeart/2005/8/layout/target3"/>
    <dgm:cxn modelId="{39DFDAA4-7A1D-4282-BDD1-D757B91530BF}" type="presParOf" srcId="{CADA1602-6122-4225-8AD3-C25E29F0345C}" destId="{D1FCADBF-DE26-4E16-A395-0EECB4DD667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Strategies for funding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610BAF-DC6D-4D84-B4E7-A65021CBC3D0}" type="presOf" srcId="{5831704C-F12A-43D3-AA80-1C363D1A2E1E}" destId="{0C00BA66-8856-4F20-B2C2-A0C04BE78B75}" srcOrd="0" destOrd="0" presId="urn:microsoft.com/office/officeart/2005/8/layout/target3"/>
    <dgm:cxn modelId="{20CAF6B9-1DA6-4762-BAED-0562518CB56A}" type="presOf" srcId="{AB0FFEA8-B8F6-4E86-BA50-A0493DEDED3A}" destId="{466B98BD-4C27-4977-8382-01AB2FFC2AC7}" srcOrd="0" destOrd="0" presId="urn:microsoft.com/office/officeart/2005/8/layout/target3"/>
    <dgm:cxn modelId="{75FC3AAD-C624-43F1-B0E2-0129AFAE8F21}" type="presOf" srcId="{AB0FFEA8-B8F6-4E86-BA50-A0493DEDED3A}" destId="{B14619F9-6443-4604-903A-86D0B070705F}" srcOrd="1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5751E019-9CFC-44E7-8FAB-DB4BBC68B2FD}" type="presParOf" srcId="{0C00BA66-8856-4F20-B2C2-A0C04BE78B75}" destId="{0054E277-C2A2-4BD1-90CD-43945955DEB7}" srcOrd="0" destOrd="0" presId="urn:microsoft.com/office/officeart/2005/8/layout/target3"/>
    <dgm:cxn modelId="{3D927CCF-E4B4-43A0-8673-92646343F612}" type="presParOf" srcId="{0C00BA66-8856-4F20-B2C2-A0C04BE78B75}" destId="{152A1F19-6B8E-4888-A36C-DB5B14ACF5B9}" srcOrd="1" destOrd="0" presId="urn:microsoft.com/office/officeart/2005/8/layout/target3"/>
    <dgm:cxn modelId="{3867B3D7-A2F2-408F-9422-CC59073A3D6A}" type="presParOf" srcId="{0C00BA66-8856-4F20-B2C2-A0C04BE78B75}" destId="{466B98BD-4C27-4977-8382-01AB2FFC2AC7}" srcOrd="2" destOrd="0" presId="urn:microsoft.com/office/officeart/2005/8/layout/target3"/>
    <dgm:cxn modelId="{1FB37117-4C05-4C28-A498-3A2CFBEB2954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Outreach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-714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7BD7A4-EDA0-4EE1-B7FA-45E3B2B97A00}" type="presOf" srcId="{AB0FFEA8-B8F6-4E86-BA50-A0493DEDED3A}" destId="{466B98BD-4C27-4977-8382-01AB2FFC2AC7}" srcOrd="0" destOrd="0" presId="urn:microsoft.com/office/officeart/2005/8/layout/target3"/>
    <dgm:cxn modelId="{5899BA1B-721F-407B-A31C-35A13FE14842}" type="presOf" srcId="{AB0FFEA8-B8F6-4E86-BA50-A0493DEDED3A}" destId="{B14619F9-6443-4604-903A-86D0B070705F}" srcOrd="1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F29EC494-BEE2-4CB0-8037-45E31FA0FA33}" type="presOf" srcId="{5831704C-F12A-43D3-AA80-1C363D1A2E1E}" destId="{0C00BA66-8856-4F20-B2C2-A0C04BE78B75}" srcOrd="0" destOrd="0" presId="urn:microsoft.com/office/officeart/2005/8/layout/target3"/>
    <dgm:cxn modelId="{94BA1A67-A8D3-4D20-8562-801A8BD1030B}" type="presParOf" srcId="{0C00BA66-8856-4F20-B2C2-A0C04BE78B75}" destId="{0054E277-C2A2-4BD1-90CD-43945955DEB7}" srcOrd="0" destOrd="0" presId="urn:microsoft.com/office/officeart/2005/8/layout/target3"/>
    <dgm:cxn modelId="{9222D37F-A7C9-4714-AE1C-DFF11EB0B2D4}" type="presParOf" srcId="{0C00BA66-8856-4F20-B2C2-A0C04BE78B75}" destId="{152A1F19-6B8E-4888-A36C-DB5B14ACF5B9}" srcOrd="1" destOrd="0" presId="urn:microsoft.com/office/officeart/2005/8/layout/target3"/>
    <dgm:cxn modelId="{44A4F677-44F8-4ECB-A3D3-C78AD49CFB88}" type="presParOf" srcId="{0C00BA66-8856-4F20-B2C2-A0C04BE78B75}" destId="{466B98BD-4C27-4977-8382-01AB2FFC2AC7}" srcOrd="2" destOrd="0" presId="urn:microsoft.com/office/officeart/2005/8/layout/target3"/>
    <dgm:cxn modelId="{10502B2A-4396-4C75-8306-87963C3A0FD1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Evaluation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435EC4-3B31-4D0A-94B1-ACFC97207BA2}" type="presOf" srcId="{AB0FFEA8-B8F6-4E86-BA50-A0493DEDED3A}" destId="{B14619F9-6443-4604-903A-86D0B070705F}" srcOrd="1" destOrd="0" presId="urn:microsoft.com/office/officeart/2005/8/layout/target3"/>
    <dgm:cxn modelId="{58AC9EEC-A837-4F54-BD6F-A99F40F2DFAE}" type="presOf" srcId="{5831704C-F12A-43D3-AA80-1C363D1A2E1E}" destId="{0C00BA66-8856-4F20-B2C2-A0C04BE78B75}" srcOrd="0" destOrd="0" presId="urn:microsoft.com/office/officeart/2005/8/layout/target3"/>
    <dgm:cxn modelId="{89FFEF11-2B00-4C68-9F25-4C90DB85F47E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04365FCD-0B53-45E8-A0F4-DD2A06E469A3}" type="presParOf" srcId="{0C00BA66-8856-4F20-B2C2-A0C04BE78B75}" destId="{0054E277-C2A2-4BD1-90CD-43945955DEB7}" srcOrd="0" destOrd="0" presId="urn:microsoft.com/office/officeart/2005/8/layout/target3"/>
    <dgm:cxn modelId="{15FA8351-B770-4921-B671-85C1ED6D1FF6}" type="presParOf" srcId="{0C00BA66-8856-4F20-B2C2-A0C04BE78B75}" destId="{152A1F19-6B8E-4888-A36C-DB5B14ACF5B9}" srcOrd="1" destOrd="0" presId="urn:microsoft.com/office/officeart/2005/8/layout/target3"/>
    <dgm:cxn modelId="{0343D69F-495F-4311-B9D9-C2EF4724C703}" type="presParOf" srcId="{0C00BA66-8856-4F20-B2C2-A0C04BE78B75}" destId="{466B98BD-4C27-4977-8382-01AB2FFC2AC7}" srcOrd="2" destOrd="0" presId="urn:microsoft.com/office/officeart/2005/8/layout/target3"/>
    <dgm:cxn modelId="{2DE3DCD4-07E4-4592-A84D-F29CAE7E61F3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Evaluation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844671-A467-48B0-875F-FBFDFB38EFC2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23E643E4-58AC-433D-89D8-1E4210FADC7D}" type="presOf" srcId="{5831704C-F12A-43D3-AA80-1C363D1A2E1E}" destId="{0C00BA66-8856-4F20-B2C2-A0C04BE78B75}" srcOrd="0" destOrd="0" presId="urn:microsoft.com/office/officeart/2005/8/layout/target3"/>
    <dgm:cxn modelId="{B6F410C5-4441-4849-8156-792433D649E8}" type="presOf" srcId="{AB0FFEA8-B8F6-4E86-BA50-A0493DEDED3A}" destId="{B14619F9-6443-4604-903A-86D0B070705F}" srcOrd="1" destOrd="0" presId="urn:microsoft.com/office/officeart/2005/8/layout/target3"/>
    <dgm:cxn modelId="{EFE17071-4BFD-4943-9363-EC9C6AE3B42C}" type="presParOf" srcId="{0C00BA66-8856-4F20-B2C2-A0C04BE78B75}" destId="{0054E277-C2A2-4BD1-90CD-43945955DEB7}" srcOrd="0" destOrd="0" presId="urn:microsoft.com/office/officeart/2005/8/layout/target3"/>
    <dgm:cxn modelId="{84B8A4D6-BC93-449D-9F7C-5B4AB215B091}" type="presParOf" srcId="{0C00BA66-8856-4F20-B2C2-A0C04BE78B75}" destId="{152A1F19-6B8E-4888-A36C-DB5B14ACF5B9}" srcOrd="1" destOrd="0" presId="urn:microsoft.com/office/officeart/2005/8/layout/target3"/>
    <dgm:cxn modelId="{A1A28718-A46A-4FA6-A522-EA6FFA489510}" type="presParOf" srcId="{0C00BA66-8856-4F20-B2C2-A0C04BE78B75}" destId="{466B98BD-4C27-4977-8382-01AB2FFC2AC7}" srcOrd="2" destOrd="0" presId="urn:microsoft.com/office/officeart/2005/8/layout/target3"/>
    <dgm:cxn modelId="{B85A1BD2-076E-4F2E-A663-4C85BA38B59D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Evaluation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CC5132-CDBF-447C-B0FA-B89CC3C70CDB}" type="presOf" srcId="{5831704C-F12A-43D3-AA80-1C363D1A2E1E}" destId="{0C00BA66-8856-4F20-B2C2-A0C04BE78B75}" srcOrd="0" destOrd="0" presId="urn:microsoft.com/office/officeart/2005/8/layout/target3"/>
    <dgm:cxn modelId="{06939A19-3805-4BEA-9287-2C687D3292C2}" type="presOf" srcId="{AB0FFEA8-B8F6-4E86-BA50-A0493DEDED3A}" destId="{B14619F9-6443-4604-903A-86D0B070705F}" srcOrd="1" destOrd="0" presId="urn:microsoft.com/office/officeart/2005/8/layout/target3"/>
    <dgm:cxn modelId="{9C41611E-D1F5-4136-8714-B16F4696E7D9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0C6318C6-655D-410C-9958-E81E7A7179D7}" type="presParOf" srcId="{0C00BA66-8856-4F20-B2C2-A0C04BE78B75}" destId="{0054E277-C2A2-4BD1-90CD-43945955DEB7}" srcOrd="0" destOrd="0" presId="urn:microsoft.com/office/officeart/2005/8/layout/target3"/>
    <dgm:cxn modelId="{0D6A9C39-70B4-45B6-8518-98E5F4DAD59F}" type="presParOf" srcId="{0C00BA66-8856-4F20-B2C2-A0C04BE78B75}" destId="{152A1F19-6B8E-4888-A36C-DB5B14ACF5B9}" srcOrd="1" destOrd="0" presId="urn:microsoft.com/office/officeart/2005/8/layout/target3"/>
    <dgm:cxn modelId="{1ADEDA8F-A38B-4F38-997E-C2E87072B81A}" type="presParOf" srcId="{0C00BA66-8856-4F20-B2C2-A0C04BE78B75}" destId="{466B98BD-4C27-4977-8382-01AB2FFC2AC7}" srcOrd="2" destOrd="0" presId="urn:microsoft.com/office/officeart/2005/8/layout/target3"/>
    <dgm:cxn modelId="{29512175-8F04-4463-912A-254B80532A76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Next steps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58C826-A690-4A0E-B480-360DD1932467}" type="presOf" srcId="{AB0FFEA8-B8F6-4E86-BA50-A0493DEDED3A}" destId="{B14619F9-6443-4604-903A-86D0B070705F}" srcOrd="1" destOrd="0" presId="urn:microsoft.com/office/officeart/2005/8/layout/target3"/>
    <dgm:cxn modelId="{2849F415-B0F0-4648-A00A-6DE6F5A426B6}" type="presOf" srcId="{5831704C-F12A-43D3-AA80-1C363D1A2E1E}" destId="{0C00BA66-8856-4F20-B2C2-A0C04BE78B75}" srcOrd="0" destOrd="0" presId="urn:microsoft.com/office/officeart/2005/8/layout/target3"/>
    <dgm:cxn modelId="{D56B2665-3D9C-4741-B9E3-39C3849C38AE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821342F8-15FE-4238-B962-042F3405D439}" type="presParOf" srcId="{0C00BA66-8856-4F20-B2C2-A0C04BE78B75}" destId="{0054E277-C2A2-4BD1-90CD-43945955DEB7}" srcOrd="0" destOrd="0" presId="urn:microsoft.com/office/officeart/2005/8/layout/target3"/>
    <dgm:cxn modelId="{8F2CF02E-E1D5-4179-9E4F-B76231345D26}" type="presParOf" srcId="{0C00BA66-8856-4F20-B2C2-A0C04BE78B75}" destId="{152A1F19-6B8E-4888-A36C-DB5B14ACF5B9}" srcOrd="1" destOrd="0" presId="urn:microsoft.com/office/officeart/2005/8/layout/target3"/>
    <dgm:cxn modelId="{61FD5895-E893-4F56-A52E-9A84C65010EB}" type="presParOf" srcId="{0C00BA66-8856-4F20-B2C2-A0C04BE78B75}" destId="{466B98BD-4C27-4977-8382-01AB2FFC2AC7}" srcOrd="2" destOrd="0" presId="urn:microsoft.com/office/officeart/2005/8/layout/target3"/>
    <dgm:cxn modelId="{6FFC1C82-D415-4352-89D4-EBD0BF80677B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Next steps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0B396F-A8BC-4282-8A66-1BB18A2E4AD6}" type="presOf" srcId="{AB0FFEA8-B8F6-4E86-BA50-A0493DEDED3A}" destId="{466B98BD-4C27-4977-8382-01AB2FFC2AC7}" srcOrd="0" destOrd="0" presId="urn:microsoft.com/office/officeart/2005/8/layout/target3"/>
    <dgm:cxn modelId="{8BA6C518-9CB8-4E7F-8CF4-87A4B74FD20F}" type="presOf" srcId="{5831704C-F12A-43D3-AA80-1C363D1A2E1E}" destId="{0C00BA66-8856-4F20-B2C2-A0C04BE78B75}" srcOrd="0" destOrd="0" presId="urn:microsoft.com/office/officeart/2005/8/layout/target3"/>
    <dgm:cxn modelId="{4CE8C576-4FE3-45D0-BD73-44B8D4B8CA7A}" type="presOf" srcId="{AB0FFEA8-B8F6-4E86-BA50-A0493DEDED3A}" destId="{B14619F9-6443-4604-903A-86D0B070705F}" srcOrd="1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51D12D7B-B4D1-49B2-BB8A-4A6AD72FC6E2}" type="presParOf" srcId="{0C00BA66-8856-4F20-B2C2-A0C04BE78B75}" destId="{0054E277-C2A2-4BD1-90CD-43945955DEB7}" srcOrd="0" destOrd="0" presId="urn:microsoft.com/office/officeart/2005/8/layout/target3"/>
    <dgm:cxn modelId="{2D01E84B-A1F9-4AE4-B126-AC1038EABB76}" type="presParOf" srcId="{0C00BA66-8856-4F20-B2C2-A0C04BE78B75}" destId="{152A1F19-6B8E-4888-A36C-DB5B14ACF5B9}" srcOrd="1" destOrd="0" presId="urn:microsoft.com/office/officeart/2005/8/layout/target3"/>
    <dgm:cxn modelId="{977A923D-9394-4224-B5BF-9430395B676D}" type="presParOf" srcId="{0C00BA66-8856-4F20-B2C2-A0C04BE78B75}" destId="{466B98BD-4C27-4977-8382-01AB2FFC2AC7}" srcOrd="2" destOrd="0" presId="urn:microsoft.com/office/officeart/2005/8/layout/target3"/>
    <dgm:cxn modelId="{A69D861A-0AE4-4DA9-9D1F-05FCEF7F7952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/>
          <a:r>
            <a:rPr lang="en-US" sz="3200" b="1" dirty="0" smtClean="0"/>
            <a:t>Next steps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pPr algn="l"/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Y="100000" custLinFactNeighborY="7000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27F465-90B7-4D91-B2D5-062CA5AF0EA9}" type="presOf" srcId="{AB0FFEA8-B8F6-4E86-BA50-A0493DEDED3A}" destId="{B14619F9-6443-4604-903A-86D0B070705F}" srcOrd="1" destOrd="0" presId="urn:microsoft.com/office/officeart/2005/8/layout/target3"/>
    <dgm:cxn modelId="{BFD54DF5-4CD2-42EF-8511-574ABBB01B79}" type="presOf" srcId="{AB0FFEA8-B8F6-4E86-BA50-A0493DEDED3A}" destId="{466B98BD-4C27-4977-8382-01AB2FFC2AC7}" srcOrd="0" destOrd="0" presId="urn:microsoft.com/office/officeart/2005/8/layout/target3"/>
    <dgm:cxn modelId="{21B670EC-C31D-4924-A717-92A9EBA53E4E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605AB3F2-0739-4782-B485-62D18A57FE67}" type="presParOf" srcId="{0C00BA66-8856-4F20-B2C2-A0C04BE78B75}" destId="{0054E277-C2A2-4BD1-90CD-43945955DEB7}" srcOrd="0" destOrd="0" presId="urn:microsoft.com/office/officeart/2005/8/layout/target3"/>
    <dgm:cxn modelId="{6C025A16-51F2-4164-9F14-0D1CC62C4A42}" type="presParOf" srcId="{0C00BA66-8856-4F20-B2C2-A0C04BE78B75}" destId="{152A1F19-6B8E-4888-A36C-DB5B14ACF5B9}" srcOrd="1" destOrd="0" presId="urn:microsoft.com/office/officeart/2005/8/layout/target3"/>
    <dgm:cxn modelId="{6F69BEC8-E871-4E79-8CA8-DB969EFEC194}" type="presParOf" srcId="{0C00BA66-8856-4F20-B2C2-A0C04BE78B75}" destId="{466B98BD-4C27-4977-8382-01AB2FFC2AC7}" srcOrd="2" destOrd="0" presId="urn:microsoft.com/office/officeart/2005/8/layout/target3"/>
    <dgm:cxn modelId="{F80633E6-B456-4738-9CD9-B706C078386A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D52797-C475-4E56-BDBA-78C3C8ACE3F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6AE76B-07AF-47E8-91BC-DA75A99043B6}">
      <dgm:prSet custT="1"/>
      <dgm:spPr>
        <a:solidFill>
          <a:srgbClr val="FFFFFF">
            <a:alpha val="90000"/>
          </a:srgbClr>
        </a:solidFill>
      </dgm:spPr>
      <dgm:t>
        <a:bodyPr/>
        <a:lstStyle/>
        <a:p>
          <a:pPr rtl="0"/>
          <a:r>
            <a:rPr lang="en-US" sz="3200" b="1" dirty="0" smtClean="0"/>
            <a:t>Timeline</a:t>
          </a:r>
        </a:p>
      </dgm:t>
    </dgm:pt>
    <dgm:pt modelId="{99A41D2C-9BB0-4872-9A4C-58A07CE42F3B}" type="parTrans" cxnId="{5F6BFB70-98D5-443D-A61B-D7ED44BA39D6}">
      <dgm:prSet/>
      <dgm:spPr/>
      <dgm:t>
        <a:bodyPr/>
        <a:lstStyle/>
        <a:p>
          <a:endParaRPr lang="en-US"/>
        </a:p>
      </dgm:t>
    </dgm:pt>
    <dgm:pt modelId="{7770843C-24D7-406E-8022-1AC012FF8D44}" type="sibTrans" cxnId="{5F6BFB70-98D5-443D-A61B-D7ED44BA39D6}">
      <dgm:prSet/>
      <dgm:spPr/>
      <dgm:t>
        <a:bodyPr/>
        <a:lstStyle/>
        <a:p>
          <a:endParaRPr lang="en-US"/>
        </a:p>
      </dgm:t>
    </dgm:pt>
    <dgm:pt modelId="{CADA1602-6122-4225-8AD3-C25E29F0345C}" type="pres">
      <dgm:prSet presAssocID="{46D52797-C475-4E56-BDBA-78C3C8ACE3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8C2592-23B0-406F-A7CB-49FF8F7C2779}" type="pres">
      <dgm:prSet presAssocID="{766AE76B-07AF-47E8-91BC-DA75A99043B6}" presName="circle1" presStyleLbl="node1" presStyleIdx="0" presStyleCnt="1"/>
      <dgm:spPr/>
      <dgm:t>
        <a:bodyPr/>
        <a:lstStyle/>
        <a:p>
          <a:endParaRPr lang="en-US"/>
        </a:p>
      </dgm:t>
    </dgm:pt>
    <dgm:pt modelId="{97983089-11CF-478E-935E-C42F1581C744}" type="pres">
      <dgm:prSet presAssocID="{766AE76B-07AF-47E8-91BC-DA75A99043B6}" presName="space" presStyleCnt="0"/>
      <dgm:spPr/>
    </dgm:pt>
    <dgm:pt modelId="{88AD89FF-9CE7-4911-ABCC-7475CCF5B0FD}" type="pres">
      <dgm:prSet presAssocID="{766AE76B-07AF-47E8-91BC-DA75A99043B6}" presName="rect1" presStyleLbl="alignAcc1" presStyleIdx="0" presStyleCnt="1"/>
      <dgm:spPr/>
      <dgm:t>
        <a:bodyPr/>
        <a:lstStyle/>
        <a:p>
          <a:endParaRPr lang="en-US"/>
        </a:p>
      </dgm:t>
    </dgm:pt>
    <dgm:pt modelId="{D1FCADBF-DE26-4E16-A395-0EECB4DD667E}" type="pres">
      <dgm:prSet presAssocID="{766AE76B-07AF-47E8-91BC-DA75A99043B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6BFB70-98D5-443D-A61B-D7ED44BA39D6}" srcId="{46D52797-C475-4E56-BDBA-78C3C8ACE3FB}" destId="{766AE76B-07AF-47E8-91BC-DA75A99043B6}" srcOrd="0" destOrd="0" parTransId="{99A41D2C-9BB0-4872-9A4C-58A07CE42F3B}" sibTransId="{7770843C-24D7-406E-8022-1AC012FF8D44}"/>
    <dgm:cxn modelId="{665D69D8-9717-4267-AB4C-9BF18C82CE7F}" type="presOf" srcId="{766AE76B-07AF-47E8-91BC-DA75A99043B6}" destId="{D1FCADBF-DE26-4E16-A395-0EECB4DD667E}" srcOrd="1" destOrd="0" presId="urn:microsoft.com/office/officeart/2005/8/layout/target3"/>
    <dgm:cxn modelId="{FA1F9450-8E31-449E-A79E-770863D3C7B1}" type="presOf" srcId="{46D52797-C475-4E56-BDBA-78C3C8ACE3FB}" destId="{CADA1602-6122-4225-8AD3-C25E29F0345C}" srcOrd="0" destOrd="0" presId="urn:microsoft.com/office/officeart/2005/8/layout/target3"/>
    <dgm:cxn modelId="{D5BDE5D0-6162-43B8-991F-A7793C63CFEB}" type="presOf" srcId="{766AE76B-07AF-47E8-91BC-DA75A99043B6}" destId="{88AD89FF-9CE7-4911-ABCC-7475CCF5B0FD}" srcOrd="0" destOrd="0" presId="urn:microsoft.com/office/officeart/2005/8/layout/target3"/>
    <dgm:cxn modelId="{DC7A81A0-A43D-4199-BB47-4B4E58C8550B}" type="presParOf" srcId="{CADA1602-6122-4225-8AD3-C25E29F0345C}" destId="{818C2592-23B0-406F-A7CB-49FF8F7C2779}" srcOrd="0" destOrd="0" presId="urn:microsoft.com/office/officeart/2005/8/layout/target3"/>
    <dgm:cxn modelId="{C0B4863D-7E08-4429-9EF4-40948DF4827B}" type="presParOf" srcId="{CADA1602-6122-4225-8AD3-C25E29F0345C}" destId="{97983089-11CF-478E-935E-C42F1581C744}" srcOrd="1" destOrd="0" presId="urn:microsoft.com/office/officeart/2005/8/layout/target3"/>
    <dgm:cxn modelId="{9486F6C3-F6A8-4B95-96A7-AC26BAA92BF3}" type="presParOf" srcId="{CADA1602-6122-4225-8AD3-C25E29F0345C}" destId="{88AD89FF-9CE7-4911-ABCC-7475CCF5B0FD}" srcOrd="2" destOrd="0" presId="urn:microsoft.com/office/officeart/2005/8/layout/target3"/>
    <dgm:cxn modelId="{99530218-99C5-4DEC-A70C-9C0CF70FB572}" type="presParOf" srcId="{CADA1602-6122-4225-8AD3-C25E29F0345C}" destId="{D1FCADBF-DE26-4E16-A395-0EECB4DD667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D52797-C475-4E56-BDBA-78C3C8ACE3F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6AE76B-07AF-47E8-91BC-DA75A99043B6}">
      <dgm:prSet custT="1"/>
      <dgm:spPr>
        <a:solidFill>
          <a:srgbClr val="FFFFFF">
            <a:alpha val="90000"/>
          </a:srgbClr>
        </a:solidFill>
      </dgm:spPr>
      <dgm:t>
        <a:bodyPr/>
        <a:lstStyle/>
        <a:p>
          <a:pPr rtl="0"/>
          <a:r>
            <a:rPr lang="en-US" sz="3200" b="1" dirty="0" smtClean="0"/>
            <a:t> Task Force work</a:t>
          </a:r>
          <a:endParaRPr lang="en-US" sz="3200" b="1" dirty="0"/>
        </a:p>
      </dgm:t>
    </dgm:pt>
    <dgm:pt modelId="{99A41D2C-9BB0-4872-9A4C-58A07CE42F3B}" type="parTrans" cxnId="{5F6BFB70-98D5-443D-A61B-D7ED44BA39D6}">
      <dgm:prSet/>
      <dgm:spPr/>
      <dgm:t>
        <a:bodyPr/>
        <a:lstStyle/>
        <a:p>
          <a:endParaRPr lang="en-US"/>
        </a:p>
      </dgm:t>
    </dgm:pt>
    <dgm:pt modelId="{7770843C-24D7-406E-8022-1AC012FF8D44}" type="sibTrans" cxnId="{5F6BFB70-98D5-443D-A61B-D7ED44BA39D6}">
      <dgm:prSet/>
      <dgm:spPr/>
      <dgm:t>
        <a:bodyPr/>
        <a:lstStyle/>
        <a:p>
          <a:endParaRPr lang="en-US"/>
        </a:p>
      </dgm:t>
    </dgm:pt>
    <dgm:pt modelId="{CADA1602-6122-4225-8AD3-C25E29F0345C}" type="pres">
      <dgm:prSet presAssocID="{46D52797-C475-4E56-BDBA-78C3C8ACE3F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8C2592-23B0-406F-A7CB-49FF8F7C2779}" type="pres">
      <dgm:prSet presAssocID="{766AE76B-07AF-47E8-91BC-DA75A99043B6}" presName="circle1" presStyleLbl="node1" presStyleIdx="0" presStyleCnt="1"/>
      <dgm:spPr/>
      <dgm:t>
        <a:bodyPr/>
        <a:lstStyle/>
        <a:p>
          <a:endParaRPr lang="en-US"/>
        </a:p>
      </dgm:t>
    </dgm:pt>
    <dgm:pt modelId="{97983089-11CF-478E-935E-C42F1581C744}" type="pres">
      <dgm:prSet presAssocID="{766AE76B-07AF-47E8-91BC-DA75A99043B6}" presName="space" presStyleCnt="0"/>
      <dgm:spPr/>
    </dgm:pt>
    <dgm:pt modelId="{88AD89FF-9CE7-4911-ABCC-7475CCF5B0FD}" type="pres">
      <dgm:prSet presAssocID="{766AE76B-07AF-47E8-91BC-DA75A99043B6}" presName="rect1" presStyleLbl="alignAcc1" presStyleIdx="0" presStyleCnt="1" custLinFactNeighborX="-498" custLinFactNeighborY="2639"/>
      <dgm:spPr/>
      <dgm:t>
        <a:bodyPr/>
        <a:lstStyle/>
        <a:p>
          <a:endParaRPr lang="en-US"/>
        </a:p>
      </dgm:t>
    </dgm:pt>
    <dgm:pt modelId="{D1FCADBF-DE26-4E16-A395-0EECB4DD667E}" type="pres">
      <dgm:prSet presAssocID="{766AE76B-07AF-47E8-91BC-DA75A99043B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6BFB70-98D5-443D-A61B-D7ED44BA39D6}" srcId="{46D52797-C475-4E56-BDBA-78C3C8ACE3FB}" destId="{766AE76B-07AF-47E8-91BC-DA75A99043B6}" srcOrd="0" destOrd="0" parTransId="{99A41D2C-9BB0-4872-9A4C-58A07CE42F3B}" sibTransId="{7770843C-24D7-406E-8022-1AC012FF8D44}"/>
    <dgm:cxn modelId="{401BBD47-C806-4615-992D-3DB91923B9CB}" type="presOf" srcId="{766AE76B-07AF-47E8-91BC-DA75A99043B6}" destId="{88AD89FF-9CE7-4911-ABCC-7475CCF5B0FD}" srcOrd="0" destOrd="0" presId="urn:microsoft.com/office/officeart/2005/8/layout/target3"/>
    <dgm:cxn modelId="{91A0CE72-C36A-48F8-B266-88E1041E3261}" type="presOf" srcId="{46D52797-C475-4E56-BDBA-78C3C8ACE3FB}" destId="{CADA1602-6122-4225-8AD3-C25E29F0345C}" srcOrd="0" destOrd="0" presId="urn:microsoft.com/office/officeart/2005/8/layout/target3"/>
    <dgm:cxn modelId="{4B8AA700-70E6-41F7-98FA-28077EB83B76}" type="presOf" srcId="{766AE76B-07AF-47E8-91BC-DA75A99043B6}" destId="{D1FCADBF-DE26-4E16-A395-0EECB4DD667E}" srcOrd="1" destOrd="0" presId="urn:microsoft.com/office/officeart/2005/8/layout/target3"/>
    <dgm:cxn modelId="{DC676EF9-B910-4E92-A833-301BDC1C66F7}" type="presParOf" srcId="{CADA1602-6122-4225-8AD3-C25E29F0345C}" destId="{818C2592-23B0-406F-A7CB-49FF8F7C2779}" srcOrd="0" destOrd="0" presId="urn:microsoft.com/office/officeart/2005/8/layout/target3"/>
    <dgm:cxn modelId="{E86DF9DE-1736-4410-A5F1-9C8C8B42B772}" type="presParOf" srcId="{CADA1602-6122-4225-8AD3-C25E29F0345C}" destId="{97983089-11CF-478E-935E-C42F1581C744}" srcOrd="1" destOrd="0" presId="urn:microsoft.com/office/officeart/2005/8/layout/target3"/>
    <dgm:cxn modelId="{EDFFBDE5-80FF-4366-97C2-A3F355FBECA2}" type="presParOf" srcId="{CADA1602-6122-4225-8AD3-C25E29F0345C}" destId="{88AD89FF-9CE7-4911-ABCC-7475CCF5B0FD}" srcOrd="2" destOrd="0" presId="urn:microsoft.com/office/officeart/2005/8/layout/target3"/>
    <dgm:cxn modelId="{677CA115-F5A4-4B36-AA1B-3AD08B5DDBFD}" type="presParOf" srcId="{CADA1602-6122-4225-8AD3-C25E29F0345C}" destId="{D1FCADBF-DE26-4E16-A395-0EECB4DD667E}" srcOrd="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en-US" sz="3200" b="1" dirty="0" smtClean="0"/>
            <a:t>How ready are our kindergarteners?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-2748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X="101333" custScaleY="100000" custLinFactNeighborX="0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3BDA5A-9616-4A82-91C9-95517BBEEDCB}" type="presOf" srcId="{AB0FFEA8-B8F6-4E86-BA50-A0493DEDED3A}" destId="{466B98BD-4C27-4977-8382-01AB2FFC2AC7}" srcOrd="0" destOrd="0" presId="urn:microsoft.com/office/officeart/2005/8/layout/target3"/>
    <dgm:cxn modelId="{0F124342-138A-4AD0-AC19-4DBCC425C8E3}" type="presOf" srcId="{AB0FFEA8-B8F6-4E86-BA50-A0493DEDED3A}" destId="{B14619F9-6443-4604-903A-86D0B070705F}" srcOrd="1" destOrd="0" presId="urn:microsoft.com/office/officeart/2005/8/layout/target3"/>
    <dgm:cxn modelId="{463B323C-097E-4DCB-9E30-BA30A3104844}" type="presOf" srcId="{5831704C-F12A-43D3-AA80-1C363D1A2E1E}" destId="{0C00BA66-8856-4F20-B2C2-A0C04BE78B75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AE667D25-68E8-44BB-9DA9-D4EAB7A0B0E7}" type="presParOf" srcId="{0C00BA66-8856-4F20-B2C2-A0C04BE78B75}" destId="{0054E277-C2A2-4BD1-90CD-43945955DEB7}" srcOrd="0" destOrd="0" presId="urn:microsoft.com/office/officeart/2005/8/layout/target3"/>
    <dgm:cxn modelId="{A8AF12D2-FBF4-4E36-A351-088D06368524}" type="presParOf" srcId="{0C00BA66-8856-4F20-B2C2-A0C04BE78B75}" destId="{152A1F19-6B8E-4888-A36C-DB5B14ACF5B9}" srcOrd="1" destOrd="0" presId="urn:microsoft.com/office/officeart/2005/8/layout/target3"/>
    <dgm:cxn modelId="{4FC6E873-FA95-4B6D-B0FE-E015F5810563}" type="presParOf" srcId="{0C00BA66-8856-4F20-B2C2-A0C04BE78B75}" destId="{466B98BD-4C27-4977-8382-01AB2FFC2AC7}" srcOrd="2" destOrd="0" presId="urn:microsoft.com/office/officeart/2005/8/layout/target3"/>
    <dgm:cxn modelId="{980A7300-D8A0-49EB-9A22-8941C52CFACC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en-US" sz="3200" b="1" dirty="0" smtClean="0"/>
            <a:t>Children taking the </a:t>
          </a:r>
          <a:br>
            <a:rPr lang="en-US" sz="3200" b="1" dirty="0" smtClean="0"/>
          </a:br>
          <a:r>
            <a:rPr lang="en-US" sz="3200" b="1" dirty="0" smtClean="0"/>
            <a:t>kindergarten readiness test* </a:t>
          </a:r>
          <a:r>
            <a:rPr lang="en-US" sz="2400" b="1" dirty="0" smtClean="0">
              <a:solidFill>
                <a:schemeClr val="bg1">
                  <a:lumMod val="50000"/>
                </a:schemeClr>
              </a:solidFill>
            </a:rPr>
            <a:t>(N = 3,017)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-4680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X="102093" custScaleY="100000" custLinFactNeighborX="115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3218FF-9731-C647-827B-4AADCD4D2412}" type="presOf" srcId="{5831704C-F12A-43D3-AA80-1C363D1A2E1E}" destId="{0C00BA66-8856-4F20-B2C2-A0C04BE78B75}" srcOrd="0" destOrd="0" presId="urn:microsoft.com/office/officeart/2005/8/layout/target3"/>
    <dgm:cxn modelId="{CE371A57-F7AC-9E49-AB10-6F8CDB7435F9}" type="presOf" srcId="{AB0FFEA8-B8F6-4E86-BA50-A0493DEDED3A}" destId="{B14619F9-6443-4604-903A-86D0B070705F}" srcOrd="1" destOrd="0" presId="urn:microsoft.com/office/officeart/2005/8/layout/target3"/>
    <dgm:cxn modelId="{564B5572-D6B4-6247-A8DD-CB7310A45897}" type="presOf" srcId="{AB0FFEA8-B8F6-4E86-BA50-A0493DEDED3A}" destId="{466B98BD-4C27-4977-8382-01AB2FFC2AC7}" srcOrd="0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15DF0284-EDA7-954B-A85A-3025606B503B}" type="presParOf" srcId="{0C00BA66-8856-4F20-B2C2-A0C04BE78B75}" destId="{0054E277-C2A2-4BD1-90CD-43945955DEB7}" srcOrd="0" destOrd="0" presId="urn:microsoft.com/office/officeart/2005/8/layout/target3"/>
    <dgm:cxn modelId="{4170AB36-26CA-0542-B529-F31FF295B392}" type="presParOf" srcId="{0C00BA66-8856-4F20-B2C2-A0C04BE78B75}" destId="{152A1F19-6B8E-4888-A36C-DB5B14ACF5B9}" srcOrd="1" destOrd="0" presId="urn:microsoft.com/office/officeart/2005/8/layout/target3"/>
    <dgm:cxn modelId="{92E03CD7-790C-2A4E-853A-CD8BFEDF3B9B}" type="presParOf" srcId="{0C00BA66-8856-4F20-B2C2-A0C04BE78B75}" destId="{466B98BD-4C27-4977-8382-01AB2FFC2AC7}" srcOrd="2" destOrd="0" presId="urn:microsoft.com/office/officeart/2005/8/layout/target3"/>
    <dgm:cxn modelId="{499EC072-6653-EF49-86D0-0CB052C79F12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31704C-F12A-43D3-AA80-1C363D1A2E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FFEA8-B8F6-4E86-BA50-A0493DEDED3A}">
      <dgm:prSet custT="1"/>
      <dgm:spPr/>
      <dgm:t>
        <a:bodyPr/>
        <a:lstStyle/>
        <a:p>
          <a:pPr algn="ctr" rtl="0">
            <a:spcAft>
              <a:spcPts val="0"/>
            </a:spcAft>
          </a:pPr>
          <a:r>
            <a:rPr lang="en-US" sz="3200" b="1" dirty="0" smtClean="0">
              <a:solidFill>
                <a:schemeClr val="tx1"/>
              </a:solidFill>
            </a:rPr>
            <a:t>Overall, 38% of Durham’s kindergarteners were proficient in reading </a:t>
          </a:r>
          <a:r>
            <a:rPr lang="en-US" sz="2400" b="1" i="1" dirty="0" smtClean="0">
              <a:solidFill>
                <a:schemeClr val="tx1"/>
              </a:solidFill>
            </a:rPr>
            <a:t>(2014</a:t>
          </a:r>
          <a:r>
            <a:rPr lang="en-US" sz="2400" b="1" i="1" dirty="0" smtClean="0">
              <a:solidFill>
                <a:schemeClr val="tx1"/>
              </a:solidFill>
              <a:latin typeface="Calibri"/>
            </a:rPr>
            <a:t>‒</a:t>
          </a:r>
          <a:r>
            <a:rPr lang="en-US" sz="2400" b="1" i="1" dirty="0" smtClean="0">
              <a:solidFill>
                <a:schemeClr val="tx1"/>
              </a:solidFill>
            </a:rPr>
            <a:t>15)</a:t>
          </a:r>
          <a:r>
            <a:rPr lang="en-US" sz="3200" b="1" dirty="0" smtClean="0">
              <a:solidFill>
                <a:schemeClr val="tx1"/>
              </a:solidFill>
            </a:rPr>
            <a:t>…</a:t>
          </a:r>
        </a:p>
      </dgm:t>
    </dgm:pt>
    <dgm:pt modelId="{2C89BBB4-F872-47E6-80C5-2879D24C9228}" type="parTrans" cxnId="{B564E96A-EFFC-475F-91B3-F4E74C99E212}">
      <dgm:prSet/>
      <dgm:spPr/>
      <dgm:t>
        <a:bodyPr/>
        <a:lstStyle/>
        <a:p>
          <a:endParaRPr lang="en-US"/>
        </a:p>
      </dgm:t>
    </dgm:pt>
    <dgm:pt modelId="{FA8B4CC2-D744-40D3-B151-55F255AE9AC3}" type="sibTrans" cxnId="{B564E96A-EFFC-475F-91B3-F4E74C99E212}">
      <dgm:prSet/>
      <dgm:spPr/>
      <dgm:t>
        <a:bodyPr/>
        <a:lstStyle/>
        <a:p>
          <a:endParaRPr lang="en-US"/>
        </a:p>
      </dgm:t>
    </dgm:pt>
    <dgm:pt modelId="{0C00BA66-8856-4F20-B2C2-A0C04BE78B75}" type="pres">
      <dgm:prSet presAssocID="{5831704C-F12A-43D3-AA80-1C363D1A2E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4E277-C2A2-4BD1-90CD-43945955DEB7}" type="pres">
      <dgm:prSet presAssocID="{AB0FFEA8-B8F6-4E86-BA50-A0493DEDED3A}" presName="circle1" presStyleLbl="node1" presStyleIdx="0" presStyleCnt="1" custLinFactNeighborX="-3156"/>
      <dgm:spPr/>
    </dgm:pt>
    <dgm:pt modelId="{152A1F19-6B8E-4888-A36C-DB5B14ACF5B9}" type="pres">
      <dgm:prSet presAssocID="{AB0FFEA8-B8F6-4E86-BA50-A0493DEDED3A}" presName="space" presStyleCnt="0"/>
      <dgm:spPr/>
    </dgm:pt>
    <dgm:pt modelId="{466B98BD-4C27-4977-8382-01AB2FFC2AC7}" type="pres">
      <dgm:prSet presAssocID="{AB0FFEA8-B8F6-4E86-BA50-A0493DEDED3A}" presName="rect1" presStyleLbl="alignAcc1" presStyleIdx="0" presStyleCnt="1" custScaleX="101430" custScaleY="100000" custLinFactNeighborX="76934" custLinFactNeighborY="41143"/>
      <dgm:spPr/>
      <dgm:t>
        <a:bodyPr/>
        <a:lstStyle/>
        <a:p>
          <a:endParaRPr lang="en-US"/>
        </a:p>
      </dgm:t>
    </dgm:pt>
    <dgm:pt modelId="{B14619F9-6443-4604-903A-86D0B070705F}" type="pres">
      <dgm:prSet presAssocID="{AB0FFEA8-B8F6-4E86-BA50-A0493DEDED3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7AD8DE-F0FA-4EB3-90C4-A4A8778E0790}" type="presOf" srcId="{AB0FFEA8-B8F6-4E86-BA50-A0493DEDED3A}" destId="{B14619F9-6443-4604-903A-86D0B070705F}" srcOrd="1" destOrd="0" presId="urn:microsoft.com/office/officeart/2005/8/layout/target3"/>
    <dgm:cxn modelId="{B564E96A-EFFC-475F-91B3-F4E74C99E212}" srcId="{5831704C-F12A-43D3-AA80-1C363D1A2E1E}" destId="{AB0FFEA8-B8F6-4E86-BA50-A0493DEDED3A}" srcOrd="0" destOrd="0" parTransId="{2C89BBB4-F872-47E6-80C5-2879D24C9228}" sibTransId="{FA8B4CC2-D744-40D3-B151-55F255AE9AC3}"/>
    <dgm:cxn modelId="{E9D7E619-8C00-4C59-84B2-5CE97D76D8AD}" type="presOf" srcId="{5831704C-F12A-43D3-AA80-1C363D1A2E1E}" destId="{0C00BA66-8856-4F20-B2C2-A0C04BE78B75}" srcOrd="0" destOrd="0" presId="urn:microsoft.com/office/officeart/2005/8/layout/target3"/>
    <dgm:cxn modelId="{60DC3D8B-2F24-44F0-A852-2049BB51FCBB}" type="presOf" srcId="{AB0FFEA8-B8F6-4E86-BA50-A0493DEDED3A}" destId="{466B98BD-4C27-4977-8382-01AB2FFC2AC7}" srcOrd="0" destOrd="0" presId="urn:microsoft.com/office/officeart/2005/8/layout/target3"/>
    <dgm:cxn modelId="{D1E0E202-F734-4082-AD25-C0071C51447F}" type="presParOf" srcId="{0C00BA66-8856-4F20-B2C2-A0C04BE78B75}" destId="{0054E277-C2A2-4BD1-90CD-43945955DEB7}" srcOrd="0" destOrd="0" presId="urn:microsoft.com/office/officeart/2005/8/layout/target3"/>
    <dgm:cxn modelId="{1D34579D-26B8-4BBD-AD5F-84CBC1228E57}" type="presParOf" srcId="{0C00BA66-8856-4F20-B2C2-A0C04BE78B75}" destId="{152A1F19-6B8E-4888-A36C-DB5B14ACF5B9}" srcOrd="1" destOrd="0" presId="urn:microsoft.com/office/officeart/2005/8/layout/target3"/>
    <dgm:cxn modelId="{655E971C-3E5F-47D4-B547-20A7E7BE8E53}" type="presParOf" srcId="{0C00BA66-8856-4F20-B2C2-A0C04BE78B75}" destId="{466B98BD-4C27-4977-8382-01AB2FFC2AC7}" srcOrd="2" destOrd="0" presId="urn:microsoft.com/office/officeart/2005/8/layout/target3"/>
    <dgm:cxn modelId="{A33B9073-331F-46D3-9ED4-168AADFFE80C}" type="presParOf" srcId="{0C00BA66-8856-4F20-B2C2-A0C04BE78B75}" destId="{B14619F9-6443-4604-903A-86D0B070705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C2592-23B0-406F-A7CB-49FF8F7C2779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89FF-9CE7-4911-ABCC-7475CCF5B0FD}">
      <dsp:nvSpPr>
        <dsp:cNvPr id="0" name=""/>
        <dsp:cNvSpPr/>
      </dsp:nvSpPr>
      <dsp:spPr>
        <a:xfrm>
          <a:off x="571500" y="0"/>
          <a:ext cx="7658100" cy="114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Durham’s Community Early Education/Preschool (CEE/P) Task Force </a:t>
          </a:r>
          <a:endParaRPr lang="en-US" sz="3200" b="1" kern="1200" dirty="0"/>
        </a:p>
      </dsp:txBody>
      <dsp:txXfrm>
        <a:off x="571500" y="0"/>
        <a:ext cx="7658100" cy="1143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67813" y="0"/>
          <a:ext cx="7679864" cy="1143000"/>
        </a:xfrm>
        <a:prstGeom prst="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What does that mean in terms of actual children? Of the 3,017 tested </a:t>
          </a:r>
          <a:r>
            <a:rPr lang="en-US" sz="2400" b="1" i="1" kern="1200" dirty="0" smtClean="0">
              <a:solidFill>
                <a:schemeClr val="tx1"/>
              </a:solidFill>
            </a:rPr>
            <a:t>(2014-15)</a:t>
          </a:r>
          <a:r>
            <a:rPr lang="en-US" sz="3200" b="1" kern="1200" dirty="0" smtClean="0">
              <a:solidFill>
                <a:schemeClr val="tx1"/>
              </a:solidFill>
            </a:rPr>
            <a:t>…</a:t>
          </a:r>
        </a:p>
      </dsp:txBody>
      <dsp:txXfrm>
        <a:off x="567813" y="0"/>
        <a:ext cx="7679864" cy="1143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45196" cy="11451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72598" y="0"/>
          <a:ext cx="7661356" cy="1145196"/>
        </a:xfrm>
        <a:prstGeom prst="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Just over ¼ of households with 4-year-olds are really struggling economically</a:t>
          </a:r>
          <a:endParaRPr lang="en-US" sz="3200" b="1" kern="1200" dirty="0"/>
        </a:p>
      </dsp:txBody>
      <dsp:txXfrm>
        <a:off x="572598" y="0"/>
        <a:ext cx="7661356" cy="11451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D5344-A78D-044D-BC63-A358FA531D81}">
      <dsp:nvSpPr>
        <dsp:cNvPr id="0" name=""/>
        <dsp:cNvSpPr/>
      </dsp:nvSpPr>
      <dsp:spPr>
        <a:xfrm rot="5400000">
          <a:off x="280433" y="1625120"/>
          <a:ext cx="844442" cy="140513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046E6F-B0C7-A44D-8B9F-B6F977DC3399}">
      <dsp:nvSpPr>
        <dsp:cNvPr id="0" name=""/>
        <dsp:cNvSpPr/>
      </dsp:nvSpPr>
      <dsp:spPr>
        <a:xfrm>
          <a:off x="139475" y="2044952"/>
          <a:ext cx="1268562" cy="111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Early Head Start/Head Start</a:t>
          </a:r>
          <a:endParaRPr lang="en-US" sz="1700" kern="1200" dirty="0"/>
        </a:p>
      </dsp:txBody>
      <dsp:txXfrm>
        <a:off x="139475" y="2044952"/>
        <a:ext cx="1268562" cy="1111969"/>
      </dsp:txXfrm>
    </dsp:sp>
    <dsp:sp modelId="{FA406E7C-8826-DA4C-B82F-E918ACA7DFDF}">
      <dsp:nvSpPr>
        <dsp:cNvPr id="0" name=""/>
        <dsp:cNvSpPr/>
      </dsp:nvSpPr>
      <dsp:spPr>
        <a:xfrm>
          <a:off x="1168686" y="1521672"/>
          <a:ext cx="239351" cy="23935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D2B00B-F644-D04E-B9FD-E9EEE77B4FDA}">
      <dsp:nvSpPr>
        <dsp:cNvPr id="0" name=""/>
        <dsp:cNvSpPr/>
      </dsp:nvSpPr>
      <dsp:spPr>
        <a:xfrm rot="5400000">
          <a:off x="1833402" y="1240836"/>
          <a:ext cx="844442" cy="140513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F83E65-C439-0D4B-91DD-807539B95711}">
      <dsp:nvSpPr>
        <dsp:cNvPr id="0" name=""/>
        <dsp:cNvSpPr/>
      </dsp:nvSpPr>
      <dsp:spPr>
        <a:xfrm>
          <a:off x="1692443" y="1660668"/>
          <a:ext cx="1268562" cy="111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DSS Child Care Subsidy Vouchers</a:t>
          </a:r>
          <a:endParaRPr lang="en-US" sz="1700" kern="1200" dirty="0"/>
        </a:p>
      </dsp:txBody>
      <dsp:txXfrm>
        <a:off x="1692443" y="1660668"/>
        <a:ext cx="1268562" cy="1111969"/>
      </dsp:txXfrm>
    </dsp:sp>
    <dsp:sp modelId="{27F2CD97-808F-444E-8AB3-1AC912A7CEBC}">
      <dsp:nvSpPr>
        <dsp:cNvPr id="0" name=""/>
        <dsp:cNvSpPr/>
      </dsp:nvSpPr>
      <dsp:spPr>
        <a:xfrm>
          <a:off x="2721654" y="1137388"/>
          <a:ext cx="239351" cy="23935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7118A4-9D65-8D4B-AF3F-0750F298C722}">
      <dsp:nvSpPr>
        <dsp:cNvPr id="0" name=""/>
        <dsp:cNvSpPr/>
      </dsp:nvSpPr>
      <dsp:spPr>
        <a:xfrm rot="5400000">
          <a:off x="3386370" y="856552"/>
          <a:ext cx="844442" cy="140513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A41436-17F7-344D-8BCC-A618121B022B}">
      <dsp:nvSpPr>
        <dsp:cNvPr id="0" name=""/>
        <dsp:cNvSpPr/>
      </dsp:nvSpPr>
      <dsp:spPr>
        <a:xfrm>
          <a:off x="3245412" y="1276385"/>
          <a:ext cx="1268562" cy="111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NC Pre-K</a:t>
          </a:r>
          <a:endParaRPr lang="en-US" sz="1700" kern="1200" dirty="0"/>
        </a:p>
      </dsp:txBody>
      <dsp:txXfrm>
        <a:off x="3245412" y="1276385"/>
        <a:ext cx="1268562" cy="1111969"/>
      </dsp:txXfrm>
    </dsp:sp>
    <dsp:sp modelId="{0ECDDBA5-6666-F044-9066-D1BE59586932}">
      <dsp:nvSpPr>
        <dsp:cNvPr id="0" name=""/>
        <dsp:cNvSpPr/>
      </dsp:nvSpPr>
      <dsp:spPr>
        <a:xfrm>
          <a:off x="4274623" y="753105"/>
          <a:ext cx="239351" cy="23935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DD7708-9572-2D4B-9983-564DAEBC45E7}">
      <dsp:nvSpPr>
        <dsp:cNvPr id="0" name=""/>
        <dsp:cNvSpPr/>
      </dsp:nvSpPr>
      <dsp:spPr>
        <a:xfrm rot="5400000">
          <a:off x="4939339" y="472269"/>
          <a:ext cx="844442" cy="140513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203185-5ACC-BF4C-9189-2D2D2B29719F}">
      <dsp:nvSpPr>
        <dsp:cNvPr id="0" name=""/>
        <dsp:cNvSpPr/>
      </dsp:nvSpPr>
      <dsp:spPr>
        <a:xfrm>
          <a:off x="4798380" y="892101"/>
          <a:ext cx="1268562" cy="111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Durham HUD</a:t>
          </a:r>
          <a:endParaRPr lang="en-US" sz="1700" kern="1200" dirty="0"/>
        </a:p>
      </dsp:txBody>
      <dsp:txXfrm>
        <a:off x="4798380" y="892101"/>
        <a:ext cx="1268562" cy="1111969"/>
      </dsp:txXfrm>
    </dsp:sp>
    <dsp:sp modelId="{640CDEBF-D8E4-4E48-93D5-8B314571DA65}">
      <dsp:nvSpPr>
        <dsp:cNvPr id="0" name=""/>
        <dsp:cNvSpPr/>
      </dsp:nvSpPr>
      <dsp:spPr>
        <a:xfrm>
          <a:off x="5827591" y="368821"/>
          <a:ext cx="239351" cy="23935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970F06-E1FC-634A-A58B-68E5B48E982F}">
      <dsp:nvSpPr>
        <dsp:cNvPr id="0" name=""/>
        <dsp:cNvSpPr/>
      </dsp:nvSpPr>
      <dsp:spPr>
        <a:xfrm rot="5400000">
          <a:off x="6492307" y="87985"/>
          <a:ext cx="844442" cy="140513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C59DFC-248C-6446-BD6A-533079817171}">
      <dsp:nvSpPr>
        <dsp:cNvPr id="0" name=""/>
        <dsp:cNvSpPr/>
      </dsp:nvSpPr>
      <dsp:spPr>
        <a:xfrm>
          <a:off x="6351348" y="507818"/>
          <a:ext cx="1268562" cy="111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CCSA and Durham Smart Start</a:t>
          </a:r>
          <a:endParaRPr lang="en-US" sz="1700" kern="1200" dirty="0"/>
        </a:p>
      </dsp:txBody>
      <dsp:txXfrm>
        <a:off x="6351348" y="507818"/>
        <a:ext cx="1268562" cy="111196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-12351" y="0"/>
          <a:ext cx="1161289" cy="116128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43591" y="0"/>
          <a:ext cx="7685297" cy="11612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Some programs’ eligibility cutoffs are very strict, leaving out many of Durham’s families*</a:t>
          </a:r>
          <a:endParaRPr lang="en-US" sz="3000" b="1" kern="1200" dirty="0"/>
        </a:p>
      </dsp:txBody>
      <dsp:txXfrm>
        <a:off x="543591" y="0"/>
        <a:ext cx="7685297" cy="116128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01C67-D8B3-D44A-8E44-E879623AA4DC}">
      <dsp:nvSpPr>
        <dsp:cNvPr id="0" name=""/>
        <dsp:cNvSpPr/>
      </dsp:nvSpPr>
      <dsp:spPr>
        <a:xfrm>
          <a:off x="0" y="0"/>
          <a:ext cx="8281375" cy="1015937"/>
        </a:xfrm>
        <a:prstGeom prst="rightArrow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66E4F0-88B5-E44C-A697-E6042AB9EE2B}">
      <dsp:nvSpPr>
        <dsp:cNvPr id="0" name=""/>
        <dsp:cNvSpPr/>
      </dsp:nvSpPr>
      <dsp:spPr>
        <a:xfrm>
          <a:off x="6019802" y="20536"/>
          <a:ext cx="891622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solidFill>
              <a:srgbClr val="FFFFFF"/>
            </a:solidFill>
            <a:latin typeface="+mj-lt"/>
          </a:endParaRPr>
        </a:p>
      </dsp:txBody>
      <dsp:txXfrm>
        <a:off x="6019802" y="20536"/>
        <a:ext cx="891622" cy="576000"/>
      </dsp:txXfrm>
    </dsp:sp>
    <dsp:sp modelId="{27739876-C0A5-7644-9278-B88A0607BACD}">
      <dsp:nvSpPr>
        <dsp:cNvPr id="0" name=""/>
        <dsp:cNvSpPr/>
      </dsp:nvSpPr>
      <dsp:spPr>
        <a:xfrm>
          <a:off x="6476999" y="222072"/>
          <a:ext cx="891622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  <a:latin typeface="+mj-lt"/>
            </a:rPr>
            <a:t>$1,600</a:t>
          </a:r>
          <a:endParaRPr lang="en-US" sz="1400" b="1" kern="1200" dirty="0">
            <a:solidFill>
              <a:srgbClr val="FFFFFF"/>
            </a:solidFill>
            <a:latin typeface="+mj-lt"/>
          </a:endParaRPr>
        </a:p>
      </dsp:txBody>
      <dsp:txXfrm>
        <a:off x="6476999" y="222072"/>
        <a:ext cx="891622" cy="576000"/>
      </dsp:txXfrm>
    </dsp:sp>
    <dsp:sp modelId="{03D79F3D-36F5-F946-B623-13462716E6C1}">
      <dsp:nvSpPr>
        <dsp:cNvPr id="0" name=""/>
        <dsp:cNvSpPr/>
      </dsp:nvSpPr>
      <dsp:spPr>
        <a:xfrm>
          <a:off x="5181596" y="222072"/>
          <a:ext cx="891622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  <a:latin typeface="+mj-lt"/>
            </a:rPr>
            <a:t>$1,400</a:t>
          </a:r>
          <a:endParaRPr lang="en-US" sz="1400" b="1" kern="1200" dirty="0">
            <a:solidFill>
              <a:srgbClr val="FFFFFF"/>
            </a:solidFill>
            <a:latin typeface="+mj-lt"/>
          </a:endParaRPr>
        </a:p>
      </dsp:txBody>
      <dsp:txXfrm>
        <a:off x="5181596" y="222072"/>
        <a:ext cx="891622" cy="576000"/>
      </dsp:txXfrm>
    </dsp:sp>
    <dsp:sp modelId="{FA35EBDA-7C0A-0544-B02B-FCC92DE0D9B1}">
      <dsp:nvSpPr>
        <dsp:cNvPr id="0" name=""/>
        <dsp:cNvSpPr/>
      </dsp:nvSpPr>
      <dsp:spPr>
        <a:xfrm>
          <a:off x="3907779" y="222072"/>
          <a:ext cx="891622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  <a:latin typeface="+mj-lt"/>
            </a:rPr>
            <a:t>$1,200</a:t>
          </a:r>
          <a:endParaRPr lang="en-US" sz="1400" b="1" kern="1200" dirty="0">
            <a:solidFill>
              <a:srgbClr val="FFFFFF"/>
            </a:solidFill>
            <a:latin typeface="+mj-lt"/>
          </a:endParaRPr>
        </a:p>
      </dsp:txBody>
      <dsp:txXfrm>
        <a:off x="3907779" y="222072"/>
        <a:ext cx="891622" cy="576000"/>
      </dsp:txXfrm>
    </dsp:sp>
    <dsp:sp modelId="{068C812C-29AB-6A4E-AB80-E02EA337378D}">
      <dsp:nvSpPr>
        <dsp:cNvPr id="0" name=""/>
        <dsp:cNvSpPr/>
      </dsp:nvSpPr>
      <dsp:spPr>
        <a:xfrm>
          <a:off x="2666997" y="222072"/>
          <a:ext cx="891622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  <a:latin typeface="+mj-lt"/>
            </a:rPr>
            <a:t>$1,000</a:t>
          </a:r>
          <a:endParaRPr lang="en-US" sz="1400" b="1" kern="1200" dirty="0">
            <a:solidFill>
              <a:srgbClr val="FFFFFF"/>
            </a:solidFill>
            <a:latin typeface="+mj-lt"/>
          </a:endParaRPr>
        </a:p>
      </dsp:txBody>
      <dsp:txXfrm>
        <a:off x="2666997" y="222072"/>
        <a:ext cx="891622" cy="576000"/>
      </dsp:txXfrm>
    </dsp:sp>
    <dsp:sp modelId="{48BA6F1A-11D7-7E42-B0C8-90895E33B0E9}">
      <dsp:nvSpPr>
        <dsp:cNvPr id="0" name=""/>
        <dsp:cNvSpPr/>
      </dsp:nvSpPr>
      <dsp:spPr>
        <a:xfrm>
          <a:off x="1295396" y="263038"/>
          <a:ext cx="891622" cy="517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  <a:latin typeface="+mj-lt"/>
            </a:rPr>
            <a:t>$800</a:t>
          </a:r>
          <a:endParaRPr lang="en-US" sz="1400" b="1" kern="1200" dirty="0">
            <a:solidFill>
              <a:srgbClr val="FFFFFF"/>
            </a:solidFill>
            <a:latin typeface="+mj-lt"/>
          </a:endParaRPr>
        </a:p>
      </dsp:txBody>
      <dsp:txXfrm>
        <a:off x="1295396" y="263038"/>
        <a:ext cx="891622" cy="517991"/>
      </dsp:txXfrm>
    </dsp:sp>
    <dsp:sp modelId="{29F98146-B1EE-F848-98AC-93D5E420D808}">
      <dsp:nvSpPr>
        <dsp:cNvPr id="0" name=""/>
        <dsp:cNvSpPr/>
      </dsp:nvSpPr>
      <dsp:spPr>
        <a:xfrm>
          <a:off x="152399" y="222072"/>
          <a:ext cx="891622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  <a:latin typeface="+mj-lt"/>
            </a:rPr>
            <a:t>$600</a:t>
          </a:r>
          <a:endParaRPr lang="en-US" sz="1400" b="1" kern="1200" dirty="0">
            <a:solidFill>
              <a:srgbClr val="FFFFFF"/>
            </a:solidFill>
            <a:latin typeface="+mj-lt"/>
          </a:endParaRPr>
        </a:p>
      </dsp:txBody>
      <dsp:txXfrm>
        <a:off x="152399" y="222072"/>
        <a:ext cx="891622" cy="576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-12351" y="0"/>
          <a:ext cx="1161289" cy="116128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43591" y="0"/>
          <a:ext cx="7685297" cy="11612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In Durham, monthly fees for full-time high-quality care for 4- and 5-year-olds vary widely</a:t>
          </a:r>
          <a:endParaRPr lang="en-US" sz="3000" b="1" kern="1200" dirty="0"/>
        </a:p>
      </dsp:txBody>
      <dsp:txXfrm>
        <a:off x="543591" y="0"/>
        <a:ext cx="7685297" cy="116128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-75232" y="0"/>
          <a:ext cx="1274936" cy="11634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493699" y="0"/>
          <a:ext cx="7680530" cy="1163486"/>
        </a:xfrm>
        <a:prstGeom prst="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Children served in Durham</a:t>
          </a:r>
          <a:endParaRPr lang="en-US" sz="3200" b="1" kern="1200" dirty="0"/>
        </a:p>
      </dsp:txBody>
      <dsp:txXfrm>
        <a:off x="493699" y="0"/>
        <a:ext cx="7680530" cy="116348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C2592-23B0-406F-A7CB-49FF8F7C2779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89FF-9CE7-4911-ABCC-7475CCF5B0FD}">
      <dsp:nvSpPr>
        <dsp:cNvPr id="0" name=""/>
        <dsp:cNvSpPr/>
      </dsp:nvSpPr>
      <dsp:spPr>
        <a:xfrm>
          <a:off x="571500" y="0"/>
          <a:ext cx="7658100" cy="114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Durham’s Community Early Education/Preschool Task Force</a:t>
          </a:r>
          <a:endParaRPr lang="en-US" sz="3200" b="1" kern="1200" dirty="0"/>
        </a:p>
      </dsp:txBody>
      <dsp:txXfrm>
        <a:off x="571500" y="0"/>
        <a:ext cx="7658100" cy="11430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B2B28-C81A-4262-9CBF-F19ACEF4B1BF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8BE9E-8DEE-476A-99C7-605528DB7536}">
      <dsp:nvSpPr>
        <dsp:cNvPr id="0" name=""/>
        <dsp:cNvSpPr/>
      </dsp:nvSpPr>
      <dsp:spPr>
        <a:xfrm>
          <a:off x="571500" y="0"/>
          <a:ext cx="7658100" cy="114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Durham’s current capacity 3- to 5-year-olds </a:t>
          </a:r>
          <a:r>
            <a:rPr lang="en-US" sz="3200" b="1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(Licensed care centers only)</a:t>
          </a:r>
          <a:endParaRPr lang="en-US" sz="3200" b="1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71500" y="0"/>
        <a:ext cx="7658100" cy="11430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B2B28-C81A-4262-9CBF-F19ACEF4B1BF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8BE9E-8DEE-476A-99C7-605528DB7536}">
      <dsp:nvSpPr>
        <dsp:cNvPr id="0" name=""/>
        <dsp:cNvSpPr/>
      </dsp:nvSpPr>
      <dsp:spPr>
        <a:xfrm>
          <a:off x="571500" y="0"/>
          <a:ext cx="7658100" cy="1143000"/>
        </a:xfrm>
        <a:prstGeom prst="rect">
          <a:avLst/>
        </a:prstGeom>
        <a:solidFill>
          <a:srgbClr val="FFFF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Durham’s current child care capacity </a:t>
          </a:r>
          <a:br>
            <a:rPr lang="en-US" sz="3200" b="1" kern="1200" dirty="0" smtClean="0"/>
          </a:br>
          <a:r>
            <a:rPr lang="en-US" sz="3200" b="1" kern="1200" dirty="0" smtClean="0"/>
            <a:t>3- to 5-year-olds </a:t>
          </a:r>
          <a:r>
            <a:rPr lang="en-US" sz="3200" b="1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(Licensed care only)</a:t>
          </a:r>
          <a:endParaRPr lang="en-US" sz="3200" b="1" kern="1200" dirty="0">
            <a:solidFill>
              <a:schemeClr val="tx2">
                <a:lumMod val="60000"/>
                <a:lumOff val="40000"/>
              </a:schemeClr>
            </a:solidFill>
          </a:endParaRPr>
        </a:p>
      </dsp:txBody>
      <dsp:txXfrm>
        <a:off x="571500" y="0"/>
        <a:ext cx="7658100" cy="1143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C2592-23B0-406F-A7CB-49FF8F7C2779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89FF-9CE7-4911-ABCC-7475CCF5B0FD}">
      <dsp:nvSpPr>
        <dsp:cNvPr id="0" name=""/>
        <dsp:cNvSpPr/>
      </dsp:nvSpPr>
      <dsp:spPr>
        <a:xfrm>
          <a:off x="571500" y="0"/>
          <a:ext cx="7658100" cy="1143000"/>
        </a:xfrm>
        <a:prstGeom prst="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Major tasks of the </a:t>
          </a:r>
          <a:r>
            <a:rPr lang="en-US" sz="3200" b="1" kern="1200" baseline="0" dirty="0" smtClean="0"/>
            <a:t>Task Force</a:t>
          </a:r>
          <a:endParaRPr lang="en-US" sz="3200" b="1" kern="1200" dirty="0"/>
        </a:p>
      </dsp:txBody>
      <dsp:txXfrm>
        <a:off x="571500" y="0"/>
        <a:ext cx="7658100" cy="114300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A197C-A100-6C4D-8A06-E0267CBF7BF5}">
      <dsp:nvSpPr>
        <dsp:cNvPr id="0" name=""/>
        <dsp:cNvSpPr/>
      </dsp:nvSpPr>
      <dsp:spPr>
        <a:xfrm>
          <a:off x="5315" y="651854"/>
          <a:ext cx="2120608" cy="105372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Center Capacity (2015)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= 3,920</a:t>
          </a:r>
          <a:endParaRPr lang="en-US" sz="1800" kern="1200" dirty="0"/>
        </a:p>
      </dsp:txBody>
      <dsp:txXfrm>
        <a:off x="36178" y="682717"/>
        <a:ext cx="2058882" cy="991999"/>
      </dsp:txXfrm>
    </dsp:sp>
    <dsp:sp modelId="{76DC08B5-8999-D649-A92C-D8D5E6CF23EB}">
      <dsp:nvSpPr>
        <dsp:cNvPr id="0" name=""/>
        <dsp:cNvSpPr/>
      </dsp:nvSpPr>
      <dsp:spPr>
        <a:xfrm rot="9090">
          <a:off x="2125923" y="1163606"/>
          <a:ext cx="690386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690386" y="160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453857" y="1162370"/>
        <a:ext cx="34519" cy="34519"/>
      </dsp:txXfrm>
    </dsp:sp>
    <dsp:sp modelId="{706160E2-C238-BF41-8FBC-6EAE9FC6B008}">
      <dsp:nvSpPr>
        <dsp:cNvPr id="0" name=""/>
        <dsp:cNvSpPr/>
      </dsp:nvSpPr>
      <dsp:spPr>
        <a:xfrm>
          <a:off x="2816309" y="665281"/>
          <a:ext cx="2474452" cy="103052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Center Enrollment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(Feb. 2017)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= 3,629</a:t>
          </a:r>
          <a:endParaRPr lang="en-US" sz="1800" kern="1200" dirty="0"/>
        </a:p>
      </dsp:txBody>
      <dsp:txXfrm>
        <a:off x="2846492" y="695464"/>
        <a:ext cx="2414086" cy="970157"/>
      </dsp:txXfrm>
    </dsp:sp>
    <dsp:sp modelId="{033F0402-AEA8-3E40-A0B5-4ACF0296CBF4}">
      <dsp:nvSpPr>
        <dsp:cNvPr id="0" name=""/>
        <dsp:cNvSpPr/>
      </dsp:nvSpPr>
      <dsp:spPr>
        <a:xfrm rot="3489">
          <a:off x="5290761" y="1164867"/>
          <a:ext cx="686539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686539" y="160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5616867" y="1163727"/>
        <a:ext cx="34326" cy="34326"/>
      </dsp:txXfrm>
    </dsp:sp>
    <dsp:sp modelId="{B2D2B7AD-814D-4F41-9160-BE7AB33501C7}">
      <dsp:nvSpPr>
        <dsp:cNvPr id="0" name=""/>
        <dsp:cNvSpPr/>
      </dsp:nvSpPr>
      <dsp:spPr>
        <a:xfrm>
          <a:off x="5977301" y="662093"/>
          <a:ext cx="1763749" cy="1038292"/>
        </a:xfrm>
        <a:prstGeom prst="roundRect">
          <a:avLst>
            <a:gd name="adj" fmla="val 10000"/>
          </a:avLst>
        </a:prstGeom>
        <a:solidFill>
          <a:srgbClr val="31859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Enrolled in 4- or 5-star centers (2015)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= 73% </a:t>
          </a:r>
        </a:p>
      </dsp:txBody>
      <dsp:txXfrm>
        <a:off x="6007712" y="692504"/>
        <a:ext cx="1702927" cy="977470"/>
      </dsp:txXfrm>
    </dsp:sp>
    <dsp:sp modelId="{EFDE6D6B-0AB7-B142-B2D5-F347182096C8}">
      <dsp:nvSpPr>
        <dsp:cNvPr id="0" name=""/>
        <dsp:cNvSpPr/>
      </dsp:nvSpPr>
      <dsp:spPr>
        <a:xfrm>
          <a:off x="8278" y="2036032"/>
          <a:ext cx="2089355" cy="968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Family Home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Capacity (2015)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= 293</a:t>
          </a:r>
        </a:p>
      </dsp:txBody>
      <dsp:txXfrm>
        <a:off x="36630" y="2064384"/>
        <a:ext cx="2032651" cy="911312"/>
      </dsp:txXfrm>
    </dsp:sp>
    <dsp:sp modelId="{EEAA60DF-CED9-084E-A10E-5B33480071B5}">
      <dsp:nvSpPr>
        <dsp:cNvPr id="0" name=""/>
        <dsp:cNvSpPr/>
      </dsp:nvSpPr>
      <dsp:spPr>
        <a:xfrm rot="6039">
          <a:off x="2097633" y="2504580"/>
          <a:ext cx="642570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642570" y="160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402854" y="2504540"/>
        <a:ext cx="32128" cy="32128"/>
      </dsp:txXfrm>
    </dsp:sp>
    <dsp:sp modelId="{5F9F0001-E588-DC41-B37F-B4FAFE5947F9}">
      <dsp:nvSpPr>
        <dsp:cNvPr id="0" name=""/>
        <dsp:cNvSpPr/>
      </dsp:nvSpPr>
      <dsp:spPr>
        <a:xfrm>
          <a:off x="2740203" y="2041570"/>
          <a:ext cx="2530927" cy="959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Family Home Enrollment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(Feb. 2017)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= 185</a:t>
          </a:r>
        </a:p>
      </dsp:txBody>
      <dsp:txXfrm>
        <a:off x="2768297" y="2069664"/>
        <a:ext cx="2474739" cy="903009"/>
      </dsp:txXfrm>
    </dsp:sp>
    <dsp:sp modelId="{1DE5A4EB-ECCF-FD40-8DBA-C056280DE8A6}">
      <dsp:nvSpPr>
        <dsp:cNvPr id="0" name=""/>
        <dsp:cNvSpPr/>
      </dsp:nvSpPr>
      <dsp:spPr>
        <a:xfrm rot="34737">
          <a:off x="5271112" y="2508813"/>
          <a:ext cx="726137" cy="32048"/>
        </a:xfrm>
        <a:custGeom>
          <a:avLst/>
          <a:gdLst/>
          <a:ahLst/>
          <a:cxnLst/>
          <a:rect l="0" t="0" r="0" b="0"/>
          <a:pathLst>
            <a:path>
              <a:moveTo>
                <a:pt x="0" y="16024"/>
              </a:moveTo>
              <a:lnTo>
                <a:pt x="726137" y="160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5616027" y="2506684"/>
        <a:ext cx="36306" cy="36306"/>
      </dsp:txXfrm>
    </dsp:sp>
    <dsp:sp modelId="{6494C705-BACA-DA4D-BC1D-975569A98ABA}">
      <dsp:nvSpPr>
        <dsp:cNvPr id="0" name=""/>
        <dsp:cNvSpPr/>
      </dsp:nvSpPr>
      <dsp:spPr>
        <a:xfrm>
          <a:off x="5997231" y="2006820"/>
          <a:ext cx="1763749" cy="1043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Enrolled in 4- or 5-star  care (2015)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= 53%</a:t>
          </a:r>
          <a:endParaRPr lang="en-US" sz="1800" kern="1200" dirty="0"/>
        </a:p>
      </dsp:txBody>
      <dsp:txXfrm>
        <a:off x="6027790" y="2037379"/>
        <a:ext cx="1702631" cy="982254"/>
      </dsp:txXfrm>
    </dsp:sp>
    <dsp:sp modelId="{3BB36A46-4D2E-5246-87B8-A22360939170}">
      <dsp:nvSpPr>
        <dsp:cNvPr id="0" name=""/>
        <dsp:cNvSpPr/>
      </dsp:nvSpPr>
      <dsp:spPr>
        <a:xfrm>
          <a:off x="5315" y="3377275"/>
          <a:ext cx="2059847" cy="996606"/>
        </a:xfrm>
        <a:prstGeom prst="roundRect">
          <a:avLst>
            <a:gd name="adj" fmla="val 10000"/>
          </a:avLst>
        </a:prstGeom>
        <a:solidFill>
          <a:srgbClr val="2B507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Unlicensed Care &amp; Family, Friend, and Neighbor Care</a:t>
          </a:r>
        </a:p>
      </dsp:txBody>
      <dsp:txXfrm>
        <a:off x="34505" y="3406465"/>
        <a:ext cx="2001467" cy="93822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50415" cy="115041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75207" y="0"/>
          <a:ext cx="7654391" cy="1150415"/>
        </a:xfrm>
        <a:prstGeom prst="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Mounting evidence that pre-K </a:t>
          </a:r>
          <a:br>
            <a:rPr lang="en-US" sz="3200" b="1" kern="1200" dirty="0" smtClean="0"/>
          </a:br>
          <a:r>
            <a:rPr lang="en-US" sz="3200" b="1" kern="1200" dirty="0" smtClean="0"/>
            <a:t>improves children’s skills</a:t>
          </a:r>
          <a:endParaRPr lang="en-US" sz="3200" b="1" kern="1200" dirty="0"/>
        </a:p>
      </dsp:txBody>
      <dsp:txXfrm>
        <a:off x="575207" y="0"/>
        <a:ext cx="7654391" cy="115041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50415" cy="115041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75207" y="0"/>
          <a:ext cx="7654391" cy="1150415"/>
        </a:xfrm>
        <a:prstGeom prst="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Findings</a:t>
          </a:r>
          <a:endParaRPr lang="en-US" sz="3200" b="1" kern="1200" dirty="0"/>
        </a:p>
      </dsp:txBody>
      <dsp:txXfrm>
        <a:off x="575207" y="0"/>
        <a:ext cx="7654391" cy="115041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8714" y="0"/>
          <a:ext cx="1163486" cy="11634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1743" y="0"/>
          <a:ext cx="7650042" cy="11634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Overall recommendations</a:t>
          </a:r>
          <a:endParaRPr lang="en-US" sz="3200" b="1" kern="1200" dirty="0"/>
        </a:p>
      </dsp:txBody>
      <dsp:txXfrm>
        <a:off x="581743" y="0"/>
        <a:ext cx="7650042" cy="116348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8714" y="0"/>
          <a:ext cx="1163486" cy="11634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1743" y="0"/>
          <a:ext cx="7650042" cy="11634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Overall recommendations</a:t>
          </a:r>
          <a:endParaRPr lang="en-US" sz="3200" b="1" kern="1200" dirty="0"/>
        </a:p>
      </dsp:txBody>
      <dsp:txXfrm>
        <a:off x="581743" y="0"/>
        <a:ext cx="7650042" cy="116348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8714" y="0"/>
          <a:ext cx="1163486" cy="11634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1743" y="0"/>
          <a:ext cx="7650042" cy="11634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Overall recommendations</a:t>
          </a:r>
          <a:endParaRPr lang="en-US" sz="3200" b="1" kern="1200" dirty="0"/>
        </a:p>
      </dsp:txBody>
      <dsp:txXfrm>
        <a:off x="581743" y="0"/>
        <a:ext cx="7650042" cy="116348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8714" y="0"/>
          <a:ext cx="1163486" cy="11634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1743" y="0"/>
          <a:ext cx="7650042" cy="11634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Overall recommendations</a:t>
          </a:r>
          <a:endParaRPr lang="en-US" sz="3200" b="1" kern="1200" dirty="0"/>
        </a:p>
      </dsp:txBody>
      <dsp:txXfrm>
        <a:off x="581743" y="0"/>
        <a:ext cx="7650042" cy="116348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8714" y="0"/>
          <a:ext cx="1163486" cy="116348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1743" y="0"/>
          <a:ext cx="7650042" cy="11634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Overall recommendations</a:t>
          </a:r>
          <a:endParaRPr lang="en-US" sz="3200" b="1" kern="1200" dirty="0"/>
        </a:p>
      </dsp:txBody>
      <dsp:txXfrm>
        <a:off x="581743" y="0"/>
        <a:ext cx="7650042" cy="116348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56360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Proposed new standards </a:t>
          </a:r>
        </a:p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(Minimal financial impact)</a:t>
          </a:r>
          <a:endParaRPr lang="en-US" sz="3200" b="1" kern="1200" dirty="0"/>
        </a:p>
      </dsp:txBody>
      <dsp:txXfrm>
        <a:off x="584132" y="0"/>
        <a:ext cx="7656360" cy="116826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56360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Proposed new standards </a:t>
          </a:r>
        </a:p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(Minimal financial impact)</a:t>
          </a:r>
          <a:endParaRPr lang="en-US" sz="3200" b="1" kern="1200" dirty="0"/>
        </a:p>
      </dsp:txBody>
      <dsp:txXfrm>
        <a:off x="584132" y="0"/>
        <a:ext cx="7656360" cy="11682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C2592-23B0-406F-A7CB-49FF8F7C2779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89FF-9CE7-4911-ABCC-7475CCF5B0FD}">
      <dsp:nvSpPr>
        <dsp:cNvPr id="0" name=""/>
        <dsp:cNvSpPr/>
      </dsp:nvSpPr>
      <dsp:spPr>
        <a:xfrm>
          <a:off x="571500" y="0"/>
          <a:ext cx="7658100" cy="114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Task Force membership</a:t>
          </a:r>
        </a:p>
      </dsp:txBody>
      <dsp:txXfrm>
        <a:off x="571500" y="0"/>
        <a:ext cx="7658100" cy="114300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56360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Proposed new standards </a:t>
          </a:r>
        </a:p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(Significant financial impact)</a:t>
          </a:r>
          <a:endParaRPr lang="en-US" sz="3200" b="1" kern="1200" dirty="0"/>
        </a:p>
      </dsp:txBody>
      <dsp:txXfrm>
        <a:off x="584132" y="0"/>
        <a:ext cx="7656360" cy="116826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56360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Proposed new standards </a:t>
          </a:r>
        </a:p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(Significant financial impact)</a:t>
          </a:r>
          <a:endParaRPr lang="en-US" sz="3200" b="1" kern="1200" dirty="0"/>
        </a:p>
      </dsp:txBody>
      <dsp:txXfrm>
        <a:off x="584132" y="0"/>
        <a:ext cx="7656360" cy="116826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56360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Proposed new standards </a:t>
          </a:r>
        </a:p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(Significant financial impact)</a:t>
          </a:r>
          <a:endParaRPr lang="en-US" sz="3200" b="1" kern="1200" dirty="0"/>
        </a:p>
      </dsp:txBody>
      <dsp:txXfrm>
        <a:off x="584132" y="0"/>
        <a:ext cx="7656360" cy="116826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56360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Proposed new standards </a:t>
          </a:r>
        </a:p>
        <a:p>
          <a:pPr lvl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(Significant financial impact)</a:t>
          </a:r>
          <a:endParaRPr lang="en-US" sz="3200" b="1" kern="1200" dirty="0"/>
        </a:p>
      </dsp:txBody>
      <dsp:txXfrm>
        <a:off x="584132" y="0"/>
        <a:ext cx="7656360" cy="116826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72613" cy="117261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6306" y="0"/>
          <a:ext cx="7645478" cy="1172613"/>
        </a:xfrm>
        <a:prstGeom prst="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Financing</a:t>
          </a:r>
        </a:p>
      </dsp:txBody>
      <dsp:txXfrm>
        <a:off x="586306" y="0"/>
        <a:ext cx="7645478" cy="117261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72613" cy="117261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6306" y="0"/>
          <a:ext cx="7645478" cy="11726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Financing</a:t>
          </a:r>
        </a:p>
      </dsp:txBody>
      <dsp:txXfrm>
        <a:off x="586306" y="0"/>
        <a:ext cx="7645478" cy="1172613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72613" cy="117261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6306" y="0"/>
          <a:ext cx="7645478" cy="11726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Financing</a:t>
          </a:r>
        </a:p>
      </dsp:txBody>
      <dsp:txXfrm>
        <a:off x="586306" y="0"/>
        <a:ext cx="7645478" cy="1172613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Strategies for funding</a:t>
          </a:r>
        </a:p>
      </dsp:txBody>
      <dsp:txXfrm>
        <a:off x="584132" y="0"/>
        <a:ext cx="7647651" cy="1168266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Strategies for funding</a:t>
          </a:r>
        </a:p>
      </dsp:txBody>
      <dsp:txXfrm>
        <a:off x="584132" y="0"/>
        <a:ext cx="7647651" cy="1168266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Strategies for funding</a:t>
          </a:r>
        </a:p>
      </dsp:txBody>
      <dsp:txXfrm>
        <a:off x="584132" y="0"/>
        <a:ext cx="7647651" cy="11682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C2592-23B0-406F-A7CB-49FF8F7C2779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89FF-9CE7-4911-ABCC-7475CCF5B0FD}">
      <dsp:nvSpPr>
        <dsp:cNvPr id="0" name=""/>
        <dsp:cNvSpPr/>
      </dsp:nvSpPr>
      <dsp:spPr>
        <a:xfrm>
          <a:off x="571500" y="0"/>
          <a:ext cx="7658100" cy="1143000"/>
        </a:xfrm>
        <a:prstGeom prst="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Four subcommittees</a:t>
          </a:r>
        </a:p>
      </dsp:txBody>
      <dsp:txXfrm>
        <a:off x="571500" y="0"/>
        <a:ext cx="7658100" cy="114300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Strategies for funding</a:t>
          </a:r>
        </a:p>
      </dsp:txBody>
      <dsp:txXfrm>
        <a:off x="584132" y="0"/>
        <a:ext cx="7647651" cy="116826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Outreach</a:t>
          </a:r>
        </a:p>
      </dsp:txBody>
      <dsp:txXfrm>
        <a:off x="584132" y="0"/>
        <a:ext cx="7647651" cy="1168266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Evaluation</a:t>
          </a:r>
        </a:p>
      </dsp:txBody>
      <dsp:txXfrm>
        <a:off x="584132" y="0"/>
        <a:ext cx="7647651" cy="1168266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Evaluation</a:t>
          </a:r>
        </a:p>
      </dsp:txBody>
      <dsp:txXfrm>
        <a:off x="584132" y="0"/>
        <a:ext cx="7647651" cy="1168266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Evaluation</a:t>
          </a:r>
        </a:p>
      </dsp:txBody>
      <dsp:txXfrm>
        <a:off x="584132" y="0"/>
        <a:ext cx="7647651" cy="1168266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Next steps</a:t>
          </a:r>
        </a:p>
      </dsp:txBody>
      <dsp:txXfrm>
        <a:off x="584132" y="0"/>
        <a:ext cx="7647651" cy="1168266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Next steps</a:t>
          </a:r>
        </a:p>
      </dsp:txBody>
      <dsp:txXfrm>
        <a:off x="584132" y="0"/>
        <a:ext cx="7647651" cy="1168266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0" y="0"/>
          <a:ext cx="1168266" cy="11682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584132" y="0"/>
          <a:ext cx="7647651" cy="1168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Next steps</a:t>
          </a:r>
        </a:p>
      </dsp:txBody>
      <dsp:txXfrm>
        <a:off x="584132" y="0"/>
        <a:ext cx="7647651" cy="11682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C2592-23B0-406F-A7CB-49FF8F7C2779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89FF-9CE7-4911-ABCC-7475CCF5B0FD}">
      <dsp:nvSpPr>
        <dsp:cNvPr id="0" name=""/>
        <dsp:cNvSpPr/>
      </dsp:nvSpPr>
      <dsp:spPr>
        <a:xfrm>
          <a:off x="571500" y="0"/>
          <a:ext cx="7658100" cy="1143000"/>
        </a:xfrm>
        <a:prstGeom prst="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Timeline</a:t>
          </a:r>
        </a:p>
      </dsp:txBody>
      <dsp:txXfrm>
        <a:off x="571500" y="0"/>
        <a:ext cx="7658100" cy="1143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C2592-23B0-406F-A7CB-49FF8F7C2779}">
      <dsp:nvSpPr>
        <dsp:cNvPr id="0" name=""/>
        <dsp:cNvSpPr/>
      </dsp:nvSpPr>
      <dsp:spPr>
        <a:xfrm>
          <a:off x="0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89FF-9CE7-4911-ABCC-7475CCF5B0FD}">
      <dsp:nvSpPr>
        <dsp:cNvPr id="0" name=""/>
        <dsp:cNvSpPr/>
      </dsp:nvSpPr>
      <dsp:spPr>
        <a:xfrm>
          <a:off x="533124" y="0"/>
          <a:ext cx="7705998" cy="1143000"/>
        </a:xfrm>
        <a:prstGeom prst="rect">
          <a:avLst/>
        </a:prstGeom>
        <a:solidFill>
          <a:srgbClr val="FF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 Task Force work</a:t>
          </a:r>
          <a:endParaRPr lang="en-US" sz="3200" b="1" kern="1200" dirty="0"/>
        </a:p>
      </dsp:txBody>
      <dsp:txXfrm>
        <a:off x="533124" y="0"/>
        <a:ext cx="7705998" cy="1143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-56001" y="0"/>
          <a:ext cx="1116873" cy="11168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482505" y="0"/>
          <a:ext cx="7696204" cy="11168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How ready are our kindergarteners?</a:t>
          </a:r>
        </a:p>
      </dsp:txBody>
      <dsp:txXfrm>
        <a:off x="482505" y="0"/>
        <a:ext cx="7696204" cy="11168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-92010" y="0"/>
          <a:ext cx="1116873" cy="11168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439214" y="0"/>
          <a:ext cx="7753926" cy="11168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/>
            <a:t>Children taking the </a:t>
          </a:r>
          <a:br>
            <a:rPr lang="en-US" sz="3200" b="1" kern="1200" dirty="0" smtClean="0"/>
          </a:br>
          <a:r>
            <a:rPr lang="en-US" sz="3200" b="1" kern="1200" dirty="0" smtClean="0"/>
            <a:t>kindergarten readiness test* </a:t>
          </a:r>
          <a:r>
            <a:rPr lang="en-US" sz="2400" b="1" kern="1200" dirty="0" smtClean="0">
              <a:solidFill>
                <a:schemeClr val="bg1">
                  <a:lumMod val="50000"/>
                </a:schemeClr>
              </a:solidFill>
            </a:rPr>
            <a:t>(N = 3,017)</a:t>
          </a:r>
        </a:p>
      </dsp:txBody>
      <dsp:txXfrm>
        <a:off x="439214" y="0"/>
        <a:ext cx="7753926" cy="11168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4E277-C2A2-4BD1-90CD-43945955DEB7}">
      <dsp:nvSpPr>
        <dsp:cNvPr id="0" name=""/>
        <dsp:cNvSpPr/>
      </dsp:nvSpPr>
      <dsp:spPr>
        <a:xfrm>
          <a:off x="-63186" y="0"/>
          <a:ext cx="1143000" cy="1143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B98BD-4C27-4977-8382-01AB2FFC2AC7}">
      <dsp:nvSpPr>
        <dsp:cNvPr id="0" name=""/>
        <dsp:cNvSpPr/>
      </dsp:nvSpPr>
      <dsp:spPr>
        <a:xfrm>
          <a:off x="490160" y="0"/>
          <a:ext cx="7692518" cy="114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Overall, 38% of Durham’s kindergarteners were proficient in reading </a:t>
          </a:r>
          <a:r>
            <a:rPr lang="en-US" sz="2400" b="1" i="1" kern="1200" dirty="0" smtClean="0">
              <a:solidFill>
                <a:schemeClr val="tx1"/>
              </a:solidFill>
            </a:rPr>
            <a:t>(2014</a:t>
          </a:r>
          <a:r>
            <a:rPr lang="en-US" sz="2400" b="1" i="1" kern="1200" dirty="0" smtClean="0">
              <a:solidFill>
                <a:schemeClr val="tx1"/>
              </a:solidFill>
              <a:latin typeface="Calibri"/>
            </a:rPr>
            <a:t>‒</a:t>
          </a:r>
          <a:r>
            <a:rPr lang="en-US" sz="2400" b="1" i="1" kern="1200" dirty="0" smtClean="0">
              <a:solidFill>
                <a:schemeClr val="tx1"/>
              </a:solidFill>
            </a:rPr>
            <a:t>15)</a:t>
          </a:r>
          <a:r>
            <a:rPr lang="en-US" sz="3200" b="1" kern="1200" dirty="0" smtClean="0">
              <a:solidFill>
                <a:schemeClr val="tx1"/>
              </a:solidFill>
            </a:rPr>
            <a:t>…</a:t>
          </a:r>
        </a:p>
      </dsp:txBody>
      <dsp:txXfrm>
        <a:off x="490160" y="0"/>
        <a:ext cx="7692518" cy="1143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0473-1BE3-4390-AFA8-F62226AD8DA5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547FA-59D5-4C38-8AC3-C489257384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1916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6CAE30-A39E-41AB-B3EE-61D8D7B0FD22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38F3BE-5F14-4CA2-ABAF-F456EA3D8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070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4757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0050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0372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4998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133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688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7460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3668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5800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1604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910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2641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9600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6187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0352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5545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4008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212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2072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79684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26889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0699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650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363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7408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F3BE-5F14-4CA2-ABAF-F456EA3D827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992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687" y="2035836"/>
            <a:ext cx="7548113" cy="4090329"/>
          </a:xfrm>
        </p:spPr>
        <p:txBody>
          <a:bodyPr/>
          <a:lstStyle>
            <a:lvl1pPr>
              <a:defRPr sz="2800"/>
            </a:lvl1pPr>
            <a:lvl2pPr marL="854075" indent="-396875">
              <a:defRPr/>
            </a:lvl2pPr>
            <a:lvl3pPr marL="1198563" indent="-284163">
              <a:defRPr sz="2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053" y="33804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6053" y="18802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341BF-0A2B-42C1-A1AA-47BCA54E4D66}" type="datetimeFigureOut">
              <a:rPr lang="en-US" smtClean="0"/>
              <a:pPr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349F6-5005-4E63-8843-058DE5C1D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diagramData" Target="../diagrams/data8.xml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Data" Target="../diagrams/data9.xml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diagramData" Target="../diagrams/data10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microsoft.com/office/2007/relationships/diagramDrawing" Target="../diagrams/drawing12.xml"/><Relationship Id="rId3" Type="http://schemas.openxmlformats.org/officeDocument/2006/relationships/diagramData" Target="../diagrams/data12.xml"/><Relationship Id="rId7" Type="http://schemas.openxmlformats.org/officeDocument/2006/relationships/diagramData" Target="../diagrams/data13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diagramColors" Target="../diagrams/colors13.xml"/><Relationship Id="rId4" Type="http://schemas.openxmlformats.org/officeDocument/2006/relationships/diagramLayout" Target="../diagrams/layout12.xml"/><Relationship Id="rId9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microsoft.com/office/2007/relationships/diagramDrawing" Target="../diagrams/drawing14.xml"/><Relationship Id="rId3" Type="http://schemas.openxmlformats.org/officeDocument/2006/relationships/diagramData" Target="../diagrams/data14.xml"/><Relationship Id="rId7" Type="http://schemas.openxmlformats.org/officeDocument/2006/relationships/diagramData" Target="../diagrams/data15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diagramColors" Target="../diagrams/colors15.xml"/><Relationship Id="rId4" Type="http://schemas.openxmlformats.org/officeDocument/2006/relationships/diagramLayout" Target="../diagrams/layout14.xml"/><Relationship Id="rId9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13" Type="http://schemas.microsoft.com/office/2007/relationships/diagramDrawing" Target="../diagrams/drawing19.xml"/><Relationship Id="rId3" Type="http://schemas.openxmlformats.org/officeDocument/2006/relationships/diagramData" Target="../diagrams/data19.xml"/><Relationship Id="rId7" Type="http://schemas.openxmlformats.org/officeDocument/2006/relationships/diagramData" Target="../diagrams/data20.xml"/><Relationship Id="rId12" Type="http://schemas.microsoft.com/office/2007/relationships/diagramDrawing" Target="../diagrams/drawing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10" Type="http://schemas.openxmlformats.org/officeDocument/2006/relationships/diagramColors" Target="../diagrams/colors20.xml"/><Relationship Id="rId4" Type="http://schemas.openxmlformats.org/officeDocument/2006/relationships/diagramLayout" Target="../diagrams/layout19.xml"/><Relationship Id="rId9" Type="http://schemas.openxmlformats.org/officeDocument/2006/relationships/diagramQuickStyle" Target="../diagrams/quickStyl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-97654"/>
            <a:ext cx="9144000" cy="139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6" y="1669797"/>
            <a:ext cx="1870265" cy="2095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7911" y="1603784"/>
            <a:ext cx="1237640" cy="2114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6990" y="2022085"/>
            <a:ext cx="3667602" cy="12384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3406" y="-26633"/>
            <a:ext cx="80021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Durham’s Community Early Education/Preschool Task Force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296806"/>
            <a:ext cx="922389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80" t="5115" r="26667" b="3447"/>
          <a:stretch/>
        </p:blipFill>
        <p:spPr bwMode="auto">
          <a:xfrm>
            <a:off x="1" y="4033502"/>
            <a:ext cx="2316526" cy="2944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0480" y="4024242"/>
            <a:ext cx="6813520" cy="283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xmlns="" val="2615468170"/>
              </p:ext>
            </p:extLst>
          </p:nvPr>
        </p:nvGraphicFramePr>
        <p:xfrm>
          <a:off x="513816" y="304802"/>
          <a:ext cx="8153400" cy="1116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6800" y="3429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781708" y="6254785"/>
            <a:ext cx="4900739" cy="385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*State of Durham County’s Young Children, 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7610" y="2133602"/>
            <a:ext cx="7201989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One test (</a:t>
            </a:r>
            <a:r>
              <a:rPr lang="en-US" sz="2400" dirty="0" err="1"/>
              <a:t>mClass</a:t>
            </a:r>
            <a:r>
              <a:rPr lang="en-US" sz="2400" dirty="0"/>
              <a:t>) has been used for several years to measure kindergarten </a:t>
            </a:r>
            <a:r>
              <a:rPr lang="en-US" sz="2400" dirty="0" smtClean="0"/>
              <a:t>proficiency </a:t>
            </a:r>
            <a:r>
              <a:rPr lang="en-US" sz="2400" dirty="0"/>
              <a:t>in </a:t>
            </a:r>
            <a:r>
              <a:rPr lang="en-US" sz="2400" dirty="0" smtClean="0"/>
              <a:t>reading </a:t>
            </a:r>
            <a:endParaRPr lang="en-US" sz="2400" dirty="0"/>
          </a:p>
          <a:p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 2014</a:t>
            </a:r>
            <a:r>
              <a:rPr lang="en-US" sz="2400" dirty="0" smtClean="0">
                <a:latin typeface="Calibri"/>
              </a:rPr>
              <a:t>‒</a:t>
            </a:r>
            <a:r>
              <a:rPr lang="en-US" sz="2400" dirty="0" smtClean="0"/>
              <a:t>15,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Overall, 35% of NC’s children were proficient in reading upon entering kindergarten</a:t>
            </a:r>
          </a:p>
          <a:p>
            <a:pPr marL="742950" lvl="1" indent="-285750">
              <a:buFont typeface="Arial"/>
              <a:buChar char="•"/>
            </a:pPr>
            <a:endParaRPr lang="en-US" sz="10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In Durham, 3,017 kindergarteners were assessed (charter and </a:t>
            </a:r>
            <a:r>
              <a:rPr lang="en-US" sz="2400" dirty="0"/>
              <a:t>r</a:t>
            </a:r>
            <a:r>
              <a:rPr lang="en-US" sz="2400" dirty="0" smtClean="0"/>
              <a:t>egular schools combined)</a:t>
            </a:r>
          </a:p>
          <a:p>
            <a:endParaRPr lang="en-US" sz="1050" dirty="0" smtClean="0"/>
          </a:p>
          <a:p>
            <a:pPr marL="285750" indent="-285750">
              <a:buFont typeface="Arial"/>
              <a:buChar char="•"/>
            </a:pPr>
            <a:endParaRPr lang="en-US" sz="800" dirty="0" smtClean="0"/>
          </a:p>
          <a:p>
            <a:pPr marL="742950" lvl="1" indent="-285750">
              <a:buFont typeface="Arial"/>
              <a:buChar char="•"/>
            </a:pP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As of the end of 3rd grade, 47% of DPS students score at or above 3rd grade level on EOG in reading</a:t>
            </a:r>
            <a:r>
              <a:rPr lang="en-US" sz="2200" i="1" dirty="0">
                <a:solidFill>
                  <a:srgbClr val="7F7F7F"/>
                </a:solidFill>
              </a:rPr>
              <a:t> </a:t>
            </a:r>
            <a:r>
              <a:rPr lang="en-US" sz="2200" i="1" dirty="0" smtClean="0">
                <a:solidFill>
                  <a:srgbClr val="7F7F7F"/>
                </a:solidFill>
              </a:rPr>
              <a:t>(2014</a:t>
            </a:r>
            <a:r>
              <a:rPr lang="en-US" sz="2200" i="1" dirty="0" smtClean="0">
                <a:solidFill>
                  <a:srgbClr val="7F7F7F"/>
                </a:solidFill>
                <a:latin typeface="Calibri"/>
              </a:rPr>
              <a:t>‒</a:t>
            </a:r>
            <a:r>
              <a:rPr lang="en-US" sz="2200" i="1" dirty="0" smtClean="0">
                <a:solidFill>
                  <a:srgbClr val="7F7F7F"/>
                </a:solidFill>
              </a:rPr>
              <a:t>15)</a:t>
            </a:r>
            <a:r>
              <a:rPr lang="en-US" sz="2200" i="1" dirty="0">
                <a:solidFill>
                  <a:srgbClr val="7F7F7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6774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xmlns="" val="96756090"/>
              </p:ext>
            </p:extLst>
          </p:nvPr>
        </p:nvGraphicFramePr>
        <p:xfrm>
          <a:off x="557361" y="304802"/>
          <a:ext cx="8153400" cy="1116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1038507" y="6313710"/>
            <a:ext cx="7696200" cy="320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i="1" dirty="0" smtClean="0">
                <a:ea typeface="Times New Roman"/>
                <a:cs typeface="Arial"/>
              </a:rPr>
              <a:t>*2014</a:t>
            </a:r>
            <a:r>
              <a:rPr lang="en-US" sz="1400" b="1" i="1" dirty="0" smtClean="0">
                <a:latin typeface="Calibri"/>
                <a:ea typeface="Times New Roman"/>
                <a:cs typeface="Arial"/>
              </a:rPr>
              <a:t>‒</a:t>
            </a:r>
            <a:r>
              <a:rPr lang="en-US" sz="1400" b="1" i="1" dirty="0" smtClean="0">
                <a:ea typeface="Times New Roman"/>
                <a:cs typeface="Arial"/>
              </a:rPr>
              <a:t>15 K Reading Proficiency Test Data in State of Durham County’s Young Children, April 2017</a:t>
            </a:r>
            <a:endParaRPr lang="en-US" sz="1400" dirty="0">
              <a:ea typeface="Calibri"/>
              <a:cs typeface="Times New Roman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76293728"/>
              </p:ext>
            </p:extLst>
          </p:nvPr>
        </p:nvGraphicFramePr>
        <p:xfrm>
          <a:off x="1591491" y="1830388"/>
          <a:ext cx="6248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0854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xmlns="" val="1430601401"/>
              </p:ext>
            </p:extLst>
          </p:nvPr>
        </p:nvGraphicFramePr>
        <p:xfrm>
          <a:off x="513815" y="278674"/>
          <a:ext cx="815556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6800" y="3429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41749" y="6307039"/>
            <a:ext cx="5486400" cy="385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Source: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State of Durham County’s Young Children, 2017</a:t>
            </a:r>
            <a:endParaRPr lang="en-US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8343" y="1568314"/>
            <a:ext cx="76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kern="0" dirty="0" smtClean="0">
                <a:solidFill>
                  <a:srgbClr val="1F497D"/>
                </a:solidFill>
              </a:rPr>
              <a:t>…Some </a:t>
            </a:r>
            <a:r>
              <a:rPr lang="en-US" sz="2400" b="1" kern="0" dirty="0">
                <a:solidFill>
                  <a:srgbClr val="1F497D"/>
                </a:solidFill>
              </a:rPr>
              <a:t>groups were much more </a:t>
            </a:r>
            <a:r>
              <a:rPr lang="en-US" sz="2400" b="1" kern="0" dirty="0" smtClean="0">
                <a:solidFill>
                  <a:srgbClr val="1F497D"/>
                </a:solidFill>
              </a:rPr>
              <a:t>proficient than others</a:t>
            </a:r>
            <a:endParaRPr lang="en-US" sz="14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31053677"/>
              </p:ext>
            </p:extLst>
          </p:nvPr>
        </p:nvGraphicFramePr>
        <p:xfrm>
          <a:off x="222250" y="1771650"/>
          <a:ext cx="8699500" cy="331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0716" y="4992944"/>
            <a:ext cx="729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</a:t>
            </a:r>
            <a:r>
              <a:rPr lang="en-US" sz="1100" dirty="0" smtClean="0"/>
              <a:t>=3,017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801898" y="4999352"/>
            <a:ext cx="729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</a:t>
            </a:r>
            <a:r>
              <a:rPr lang="en-US" sz="1100" dirty="0" smtClean="0"/>
              <a:t>=68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633206" y="4991160"/>
            <a:ext cx="729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</a:t>
            </a:r>
            <a:r>
              <a:rPr lang="en-US" sz="1100" dirty="0" smtClean="0"/>
              <a:t>=67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6398700" y="4997567"/>
            <a:ext cx="729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</a:t>
            </a:r>
            <a:r>
              <a:rPr lang="en-US" sz="1100" dirty="0" smtClean="0"/>
              <a:t>=929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4959886" y="5003976"/>
            <a:ext cx="729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</a:t>
            </a:r>
            <a:r>
              <a:rPr lang="en-US" sz="1100" dirty="0" smtClean="0"/>
              <a:t>=3564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2134235" y="4995783"/>
            <a:ext cx="729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</a:t>
            </a:r>
            <a:r>
              <a:rPr lang="en-US" sz="1100" dirty="0" smtClean="0"/>
              <a:t>=1.389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104979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xmlns="" val="2601180323"/>
              </p:ext>
            </p:extLst>
          </p:nvPr>
        </p:nvGraphicFramePr>
        <p:xfrm>
          <a:off x="452854" y="278673"/>
          <a:ext cx="8251364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05765" y="1755510"/>
            <a:ext cx="73328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tx2">
                    <a:lumMod val="75000"/>
                  </a:schemeClr>
                </a:solidFill>
              </a:rPr>
              <a:t>…1,150 </a:t>
            </a:r>
            <a:r>
              <a:rPr lang="en-US" sz="2400" b="1" kern="0" dirty="0">
                <a:solidFill>
                  <a:schemeClr val="tx2">
                    <a:lumMod val="75000"/>
                  </a:schemeClr>
                </a:solidFill>
              </a:rPr>
              <a:t>were proficient in reading </a:t>
            </a:r>
            <a:r>
              <a:rPr lang="en-US" sz="2400" b="1" kern="0" dirty="0"/>
              <a:t>and </a:t>
            </a:r>
            <a:r>
              <a:rPr lang="en-US" sz="24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1,867 </a:t>
            </a:r>
            <a:r>
              <a:rPr lang="en-US" sz="2400" b="1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were </a:t>
            </a:r>
            <a:r>
              <a:rPr lang="en-US" sz="24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not</a:t>
            </a:r>
            <a:endParaRPr lang="en-US" sz="2400" b="1" kern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77965016"/>
              </p:ext>
            </p:extLst>
          </p:nvPr>
        </p:nvGraphicFramePr>
        <p:xfrm>
          <a:off x="818606" y="2308139"/>
          <a:ext cx="8325394" cy="4030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2978335" y="6311222"/>
            <a:ext cx="575636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Source: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Duke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Center for Child and Family Policy, April 2017 </a:t>
            </a:r>
          </a:p>
        </p:txBody>
      </p:sp>
    </p:spTree>
    <p:extLst>
      <p:ext uri="{BB962C8B-B14F-4D97-AF65-F5344CB8AC3E}">
        <p14:creationId xmlns:p14="http://schemas.microsoft.com/office/powerpoint/2010/main" xmlns="" val="11765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xmlns="" val="155485470"/>
              </p:ext>
            </p:extLst>
          </p:nvPr>
        </p:nvGraphicFramePr>
        <p:xfrm>
          <a:off x="470264" y="276477"/>
          <a:ext cx="8233954" cy="1145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6800" y="3429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9973259"/>
              </p:ext>
            </p:extLst>
          </p:nvPr>
        </p:nvGraphicFramePr>
        <p:xfrm>
          <a:off x="1101628" y="2081355"/>
          <a:ext cx="7589522" cy="315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0665"/>
                <a:gridCol w="1976846"/>
                <a:gridCol w="1942011"/>
              </a:tblGrid>
              <a:tr h="1001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+mj-lt"/>
                          <a:ea typeface="Calibri"/>
                          <a:cs typeface="Calibri"/>
                        </a:rPr>
                        <a:t> </a:t>
                      </a:r>
                      <a:r>
                        <a:rPr lang="en-US" sz="2400" b="1" dirty="0" smtClean="0">
                          <a:latin typeface="+mj-lt"/>
                          <a:ea typeface="Calibri"/>
                          <a:cs typeface="Times New Roman"/>
                        </a:rPr>
                        <a:t>Federal Poverty</a:t>
                      </a:r>
                      <a:r>
                        <a:rPr lang="en-US" sz="2400" b="1" baseline="0" dirty="0" smtClean="0">
                          <a:latin typeface="+mj-lt"/>
                          <a:ea typeface="Calibri"/>
                          <a:cs typeface="Times New Roman"/>
                        </a:rPr>
                        <a:t> Level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Calibri"/>
                          <a:cs typeface="Times New Roman"/>
                        </a:rPr>
                        <a:t># of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Calibri"/>
                          <a:cs typeface="Times New Roman"/>
                        </a:rPr>
                        <a:t>4-year-olds</a:t>
                      </a:r>
                      <a:endParaRPr lang="en-US" sz="2400" b="1" kern="1200" dirty="0">
                        <a:solidFill>
                          <a:schemeClr val="lt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Calibri"/>
                          <a:cs typeface="Times New Roman"/>
                        </a:rPr>
                        <a:t># of </a:t>
                      </a:r>
                      <a:b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Calibri"/>
                          <a:cs typeface="Times New Roman"/>
                        </a:rPr>
                      </a:b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j-lt"/>
                          <a:ea typeface="Calibri"/>
                          <a:cs typeface="Times New Roman"/>
                        </a:rPr>
                        <a:t>3-year-olds</a:t>
                      </a:r>
                    </a:p>
                  </a:txBody>
                  <a:tcPr marL="68580" marR="68580" marT="0" marB="0" anchor="ctr"/>
                </a:tc>
              </a:tr>
              <a:tr h="10774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 smtClean="0">
                          <a:latin typeface="+mn-lt"/>
                          <a:ea typeface="Calibri"/>
                          <a:cs typeface="Calibri"/>
                        </a:rPr>
                        <a:t>&lt;</a:t>
                      </a:r>
                      <a:r>
                        <a:rPr lang="en-US" sz="2400" dirty="0">
                          <a:latin typeface="+mn-lt"/>
                          <a:ea typeface="Calibri"/>
                          <a:cs typeface="Calibri"/>
                        </a:rPr>
                        <a:t>100</a:t>
                      </a:r>
                      <a: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  <a:t>% </a:t>
                      </a:r>
                      <a:b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</a:br>
                      <a: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  <a:t>(Durham 2015 rate = 26.1%)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  <a:t>1,161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  <a:t>1,149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774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 smtClean="0">
                          <a:latin typeface="+mn-lt"/>
                          <a:ea typeface="Calibri"/>
                          <a:cs typeface="Calibri"/>
                        </a:rPr>
                        <a:t>&lt;</a:t>
                      </a:r>
                      <a:r>
                        <a:rPr lang="en-US" sz="2400" dirty="0">
                          <a:latin typeface="+mn-lt"/>
                          <a:ea typeface="Calibri"/>
                          <a:cs typeface="Calibri"/>
                        </a:rPr>
                        <a:t>200</a:t>
                      </a:r>
                      <a: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  <a:t>% </a:t>
                      </a:r>
                      <a:b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</a:br>
                      <a: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  <a:t>(Durham 2015 rate = 47%)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  <a:t>2,091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+mn-lt"/>
                          <a:ea typeface="Calibri"/>
                          <a:cs typeface="Calibri"/>
                        </a:rPr>
                        <a:t>2,068</a:t>
                      </a:r>
                      <a:endParaRPr lang="en-US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349829" y="6002566"/>
            <a:ext cx="738487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9775" indent="-739775">
              <a:lnSpc>
                <a:spcPct val="107000"/>
              </a:lnSpc>
            </a:pP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Source: NC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Office of Budget and Management, Projected County Totals by Single Years of Age; American Community Survey, 5-year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estimates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ea typeface="Times New Roman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19790715"/>
              </p:ext>
            </p:extLst>
          </p:nvPr>
        </p:nvGraphicFramePr>
        <p:xfrm>
          <a:off x="367632" y="3332749"/>
          <a:ext cx="7620000" cy="3525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1328" y="482236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$20,420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78873" y="44152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$40,840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418110" y="40342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$42,112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585855" y="326571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$54,478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68237" y="36532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$50,900</a:t>
            </a:r>
            <a:endParaRPr lang="en-US" sz="2400" dirty="0"/>
          </a:p>
        </p:txBody>
      </p:sp>
      <p:sp>
        <p:nvSpPr>
          <p:cNvPr id="15" name="Oval Callout 14"/>
          <p:cNvSpPr/>
          <p:nvPr/>
        </p:nvSpPr>
        <p:spPr>
          <a:xfrm>
            <a:off x="5769735" y="2021983"/>
            <a:ext cx="1774065" cy="1026017"/>
          </a:xfrm>
          <a:prstGeom prst="wedgeEllipseCallout">
            <a:avLst>
              <a:gd name="adj1" fmla="val 79321"/>
              <a:gd name="adj2" fmla="val 8395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$</a:t>
            </a:r>
            <a:r>
              <a:rPr lang="en-US" b="1" dirty="0" smtClean="0">
                <a:solidFill>
                  <a:srgbClr val="FF0000"/>
                </a:solidFill>
              </a:rPr>
              <a:t>59,485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NC Median </a:t>
            </a:r>
            <a:r>
              <a:rPr lang="en-US" sz="1400" dirty="0">
                <a:solidFill>
                  <a:srgbClr val="FF0000"/>
                </a:solidFill>
              </a:rPr>
              <a:t>Family </a:t>
            </a:r>
            <a:r>
              <a:rPr lang="en-US" sz="1400" dirty="0" smtClean="0">
                <a:solidFill>
                  <a:srgbClr val="FF0000"/>
                </a:solidFill>
              </a:rPr>
              <a:t>Income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6175" y="6108346"/>
            <a:ext cx="359010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317500" dist="38100" dir="120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12713" indent="-112713"/>
            <a:r>
              <a:rPr lang="en-US" sz="1400" b="1" dirty="0" smtClean="0"/>
              <a:t>*Family of Three Income Eligibility Crosswalk</a:t>
            </a:r>
            <a:r>
              <a:rPr lang="en-US" sz="1400" dirty="0" smtClean="0"/>
              <a:t>.</a:t>
            </a:r>
            <a:br>
              <a:rPr lang="en-US" sz="1400" dirty="0" smtClean="0"/>
            </a:br>
            <a:r>
              <a:rPr lang="en-US" sz="1400" dirty="0" smtClean="0"/>
              <a:t>See Task Force Report, Attachment 1</a:t>
            </a:r>
            <a:endParaRPr lang="en-US" sz="1400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xmlns="" val="925299125"/>
              </p:ext>
            </p:extLst>
          </p:nvPr>
        </p:nvGraphicFramePr>
        <p:xfrm>
          <a:off x="470262" y="269967"/>
          <a:ext cx="8216538" cy="1161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Oval Callout 19"/>
          <p:cNvSpPr/>
          <p:nvPr/>
        </p:nvSpPr>
        <p:spPr>
          <a:xfrm>
            <a:off x="7025883" y="1498293"/>
            <a:ext cx="1863144" cy="987330"/>
          </a:xfrm>
          <a:prstGeom prst="wedgeEllipseCallout">
            <a:avLst>
              <a:gd name="adj1" fmla="val 44815"/>
              <a:gd name="adj2" fmla="val 11324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$</a:t>
            </a:r>
            <a:r>
              <a:rPr lang="en-US" b="1" dirty="0" smtClean="0">
                <a:solidFill>
                  <a:srgbClr val="FF0000"/>
                </a:solidFill>
              </a:rPr>
              <a:t>64,553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Durham Median </a:t>
            </a:r>
            <a:r>
              <a:rPr lang="en-US" sz="1400" dirty="0">
                <a:solidFill>
                  <a:srgbClr val="FF0000"/>
                </a:solidFill>
              </a:rPr>
              <a:t>Family </a:t>
            </a:r>
            <a:r>
              <a:rPr lang="en-US" sz="1400" dirty="0" smtClean="0">
                <a:solidFill>
                  <a:srgbClr val="FF0000"/>
                </a:solidFill>
              </a:rPr>
              <a:t>Income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667000" y="3048000"/>
            <a:ext cx="0" cy="3657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209800" y="2209801"/>
            <a:ext cx="91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200% </a:t>
            </a:r>
          </a:p>
          <a:p>
            <a:pPr algn="ctr"/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Federal Poverty Level </a:t>
            </a:r>
          </a:p>
        </p:txBody>
      </p:sp>
    </p:spTree>
    <p:extLst>
      <p:ext uri="{BB962C8B-B14F-4D97-AF65-F5344CB8AC3E}">
        <p14:creationId xmlns:p14="http://schemas.microsoft.com/office/powerpoint/2010/main" xmlns="" val="24747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4064034"/>
            <a:ext cx="9144000" cy="2800767"/>
          </a:xfrm>
          <a:prstGeom prst="rect">
            <a:avLst/>
          </a:prstGeom>
          <a:solidFill>
            <a:srgbClr val="E1F8FF">
              <a:alpha val="84000"/>
            </a:srgbClr>
          </a:solidFill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4-Star</a:t>
            </a:r>
          </a:p>
          <a:p>
            <a:endParaRPr lang="en-US" sz="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-1" y="1529313"/>
            <a:ext cx="9144001" cy="2554545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5-Star</a:t>
            </a:r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/>
          </a:p>
          <a:p>
            <a:endParaRPr lang="en-US" sz="17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806344" y="4336872"/>
            <a:ext cx="0" cy="1447800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2"/>
          </p:cNvCxnSpPr>
          <p:nvPr/>
        </p:nvCxnSpPr>
        <p:spPr>
          <a:xfrm>
            <a:off x="3269387" y="2282946"/>
            <a:ext cx="2964" cy="1528074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3627958404"/>
              </p:ext>
            </p:extLst>
          </p:nvPr>
        </p:nvGraphicFramePr>
        <p:xfrm>
          <a:off x="596545" y="3574872"/>
          <a:ext cx="8281375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44344" y="4717872"/>
            <a:ext cx="1219200" cy="523220"/>
          </a:xfrm>
          <a:prstGeom prst="rect">
            <a:avLst/>
          </a:prstGeom>
          <a:solidFill>
            <a:srgbClr val="E1F8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</a:rPr>
              <a:t>Average</a:t>
            </a:r>
          </a:p>
          <a:p>
            <a:pPr algn="ctr"/>
            <a:r>
              <a:rPr lang="en-US" sz="1400" dirty="0" smtClean="0">
                <a:latin typeface="Calibri"/>
              </a:rPr>
              <a:t>($859)</a:t>
            </a:r>
          </a:p>
        </p:txBody>
      </p:sp>
      <p:cxnSp>
        <p:nvCxnSpPr>
          <p:cNvPr id="11" name="Straight Arrow Connector 10"/>
          <p:cNvCxnSpPr>
            <a:stCxn id="6" idx="0"/>
          </p:cNvCxnSpPr>
          <p:nvPr/>
        </p:nvCxnSpPr>
        <p:spPr>
          <a:xfrm flipV="1">
            <a:off x="2653944" y="4336872"/>
            <a:ext cx="0" cy="381000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40687" y="1759726"/>
            <a:ext cx="2057400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</a:rPr>
              <a:t>NC Pre-K, B‒K Teacher  Reimbursement </a:t>
            </a:r>
            <a:r>
              <a:rPr lang="en-US" sz="1400" dirty="0" smtClean="0">
                <a:latin typeface="Calibri"/>
              </a:rPr>
              <a:t>($944)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7973" y="4745181"/>
            <a:ext cx="1600200" cy="738664"/>
          </a:xfrm>
          <a:prstGeom prst="rect">
            <a:avLst/>
          </a:prstGeom>
          <a:pattFill prst="pct5">
            <a:fgClr>
              <a:srgbClr val="376092"/>
            </a:fgClr>
            <a:bgClr>
              <a:prstClr val="white"/>
            </a:bgClr>
          </a:patt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</a:rPr>
              <a:t> </a:t>
            </a:r>
            <a:r>
              <a:rPr lang="en-US" sz="1400" b="1" dirty="0" smtClean="0"/>
              <a:t>Task Force Recommendation </a:t>
            </a:r>
          </a:p>
          <a:p>
            <a:pPr algn="ctr"/>
            <a:r>
              <a:rPr lang="en-US" sz="1400" dirty="0" smtClean="0">
                <a:latin typeface="Calibri"/>
              </a:rPr>
              <a:t>($1,150 - $1,200)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8289" y="5784672"/>
            <a:ext cx="2667000" cy="523220"/>
          </a:xfrm>
          <a:prstGeom prst="rect">
            <a:avLst/>
          </a:prstGeom>
          <a:solidFill>
            <a:srgbClr val="E1F8FF">
              <a:alpha val="24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NC Pre-K, B</a:t>
            </a:r>
            <a:r>
              <a:rPr lang="en-US" sz="1400" b="1" dirty="0" smtClean="0">
                <a:latin typeface="Calibri"/>
              </a:rPr>
              <a:t>‒</a:t>
            </a:r>
            <a:r>
              <a:rPr lang="en-US" sz="1400" b="1" dirty="0" smtClean="0"/>
              <a:t>K Teacher  Reimbursement </a:t>
            </a:r>
            <a:r>
              <a:rPr lang="en-US" sz="1400" dirty="0" smtClean="0">
                <a:latin typeface="Calibri"/>
              </a:rPr>
              <a:t>($883)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06144" y="3346272"/>
            <a:ext cx="0" cy="457200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6" idx="2"/>
          </p:cNvCxnSpPr>
          <p:nvPr/>
        </p:nvCxnSpPr>
        <p:spPr>
          <a:xfrm flipH="1">
            <a:off x="7974756" y="3170536"/>
            <a:ext cx="13188" cy="640484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90613" y="2736672"/>
            <a:ext cx="1143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/>
              </a:rPr>
              <a:t>Average</a:t>
            </a:r>
          </a:p>
          <a:p>
            <a:pPr algn="ctr"/>
            <a:r>
              <a:rPr lang="en-US" sz="1400" dirty="0" smtClean="0">
                <a:latin typeface="Calibri"/>
              </a:rPr>
              <a:t>($940)</a:t>
            </a:r>
          </a:p>
        </p:txBody>
      </p:sp>
      <p:sp>
        <p:nvSpPr>
          <p:cNvPr id="31" name="Left Brace 30"/>
          <p:cNvSpPr/>
          <p:nvPr/>
        </p:nvSpPr>
        <p:spPr>
          <a:xfrm rot="16200000">
            <a:off x="4491343" y="4298772"/>
            <a:ext cx="381000" cy="457200"/>
          </a:xfrm>
          <a:prstGeom prst="leftBrace">
            <a:avLst/>
          </a:prstGeom>
          <a:ln w="28575">
            <a:bevel/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7762" y="2836833"/>
            <a:ext cx="1371600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Calibri"/>
              </a:defRPr>
            </a:lvl1pPr>
          </a:lstStyle>
          <a:p>
            <a:r>
              <a:rPr lang="en-US" dirty="0"/>
              <a:t>Least Expensive</a:t>
            </a:r>
          </a:p>
          <a:p>
            <a:r>
              <a:rPr lang="en-US" b="0" dirty="0" smtClean="0"/>
              <a:t>(</a:t>
            </a:r>
            <a:r>
              <a:rPr lang="en-US" b="0" dirty="0"/>
              <a:t>$600)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78344" y="2431872"/>
            <a:ext cx="1219200" cy="738664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Calibri"/>
              </a:defRPr>
            </a:lvl1pPr>
          </a:lstStyle>
          <a:p>
            <a:r>
              <a:rPr lang="en-US" dirty="0"/>
              <a:t>Most Expensive</a:t>
            </a:r>
          </a:p>
          <a:p>
            <a:r>
              <a:rPr lang="en-US" b="0" dirty="0" smtClean="0"/>
              <a:t>($1,700)</a:t>
            </a:r>
            <a:endParaRPr lang="en-US" b="0" dirty="0"/>
          </a:p>
        </p:txBody>
      </p:sp>
      <p:cxnSp>
        <p:nvCxnSpPr>
          <p:cNvPr id="41" name="Straight Arrow Connector 40"/>
          <p:cNvCxnSpPr>
            <a:stCxn id="20" idx="2"/>
          </p:cNvCxnSpPr>
          <p:nvPr/>
        </p:nvCxnSpPr>
        <p:spPr>
          <a:xfrm>
            <a:off x="3162113" y="3259892"/>
            <a:ext cx="0" cy="537475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0344" y="4717872"/>
            <a:ext cx="1371600" cy="523220"/>
          </a:xfrm>
          <a:prstGeom prst="rect">
            <a:avLst/>
          </a:prstGeom>
          <a:solidFill>
            <a:srgbClr val="E1F8FF">
              <a:alpha val="24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Calibri"/>
              </a:defRPr>
            </a:lvl1pPr>
          </a:lstStyle>
          <a:p>
            <a:r>
              <a:rPr lang="en-US" dirty="0"/>
              <a:t>Least Expensive</a:t>
            </a:r>
          </a:p>
          <a:p>
            <a:r>
              <a:rPr lang="en-US" b="0" dirty="0" smtClean="0"/>
              <a:t>(</a:t>
            </a:r>
            <a:r>
              <a:rPr lang="en-US" b="0" dirty="0"/>
              <a:t>$600)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206144" y="4336872"/>
            <a:ext cx="0" cy="381000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05415" y="5632272"/>
            <a:ext cx="1219200" cy="738664"/>
          </a:xfrm>
          <a:prstGeom prst="rect">
            <a:avLst/>
          </a:prstGeom>
          <a:solidFill>
            <a:srgbClr val="E1F8FF">
              <a:alpha val="24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Calibri"/>
              </a:defRPr>
            </a:lvl1pPr>
          </a:lstStyle>
          <a:p>
            <a:r>
              <a:rPr lang="en-US" dirty="0"/>
              <a:t>Most Expensive</a:t>
            </a:r>
          </a:p>
          <a:p>
            <a:r>
              <a:rPr lang="en-US" b="0" dirty="0" smtClean="0"/>
              <a:t>($1,330)</a:t>
            </a:r>
            <a:endParaRPr lang="en-US" b="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701944" y="4336872"/>
            <a:ext cx="0" cy="1295400"/>
          </a:xfrm>
          <a:prstGeom prst="straightConnector1">
            <a:avLst/>
          </a:prstGeom>
          <a:ln>
            <a:solidFill>
              <a:srgbClr val="37609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xmlns="" val="3401057088"/>
              </p:ext>
            </p:extLst>
          </p:nvPr>
        </p:nvGraphicFramePr>
        <p:xfrm>
          <a:off x="470262" y="269967"/>
          <a:ext cx="8216538" cy="1161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358618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xmlns="" val="783212781"/>
              </p:ext>
            </p:extLst>
          </p:nvPr>
        </p:nvGraphicFramePr>
        <p:xfrm>
          <a:off x="548641" y="267768"/>
          <a:ext cx="8142511" cy="116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6800" y="3429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838200" y="2057400"/>
            <a:ext cx="7543800" cy="4343400"/>
          </a:xfrm>
        </p:spPr>
        <p:txBody>
          <a:bodyPr>
            <a:normAutofit/>
          </a:bodyPr>
          <a:lstStyle/>
          <a:p>
            <a:pPr lvl="0" algn="l"/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5416287"/>
              </p:ext>
            </p:extLst>
          </p:nvPr>
        </p:nvGraphicFramePr>
        <p:xfrm>
          <a:off x="1307939" y="1857838"/>
          <a:ext cx="7102915" cy="4034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8555"/>
                <a:gridCol w="3974360"/>
              </a:tblGrid>
              <a:tr h="981974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Funding stream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Number of 4-year-olds served 2015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‒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US" sz="2400" dirty="0"/>
                    </a:p>
                  </a:txBody>
                  <a:tcPr anchor="ctr"/>
                </a:tc>
              </a:tr>
              <a:tr h="72044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NC Pre-K Program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488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Head Start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174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Title I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330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  811*</a:t>
                      </a:r>
                      <a:endParaRPr lang="en-US" sz="2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32286" y="5917458"/>
            <a:ext cx="718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*Total after de-duplicating for children served by more than one program type.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4088658" y="3102420"/>
            <a:ext cx="1219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042870" y="2216344"/>
            <a:ext cx="3058868" cy="2521119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600" dirty="0" smtClean="0"/>
              <a:t>In 2018, we project 2,091(47%) 4-year-olds will live in households earning income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600" u="sng" dirty="0" smtClean="0"/>
              <a:t>&lt;</a:t>
            </a:r>
            <a:r>
              <a:rPr lang="en-US" sz="2600" dirty="0" smtClean="0"/>
              <a:t> 200% Federal </a:t>
            </a:r>
            <a:br>
              <a:rPr lang="en-US" sz="2600" dirty="0" smtClean="0"/>
            </a:br>
            <a:r>
              <a:rPr lang="en-US" sz="2600" dirty="0" smtClean="0"/>
              <a:t>Poverty </a:t>
            </a:r>
            <a:r>
              <a:rPr lang="en-US" sz="2600" dirty="0"/>
              <a:t>L</a:t>
            </a:r>
            <a:r>
              <a:rPr lang="en-US" sz="2600" dirty="0" smtClean="0"/>
              <a:t>evel</a:t>
            </a:r>
            <a:endParaRPr lang="en-US" sz="2600" b="1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347064" y="1684868"/>
            <a:ext cx="3405051" cy="340093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227013" indent="-227013">
              <a:spcBef>
                <a:spcPts val="0"/>
              </a:spcBef>
            </a:pPr>
            <a:r>
              <a:rPr lang="en-US" dirty="0" smtClean="0"/>
              <a:t>Of those, 811 received publicly supported preschool services (2015‒16) </a:t>
            </a:r>
          </a:p>
          <a:p>
            <a:pPr marL="227013" indent="-227013">
              <a:spcBef>
                <a:spcPts val="0"/>
              </a:spcBef>
            </a:pPr>
            <a:r>
              <a:rPr lang="en-US" dirty="0" smtClean="0"/>
              <a:t>An additional </a:t>
            </a:r>
            <a:r>
              <a:rPr lang="en-US" dirty="0"/>
              <a:t>144 children will be served at the </a:t>
            </a:r>
            <a:r>
              <a:rPr lang="en-US" dirty="0" err="1"/>
              <a:t>Whitted</a:t>
            </a:r>
            <a:r>
              <a:rPr lang="en-US" dirty="0"/>
              <a:t> </a:t>
            </a:r>
            <a:r>
              <a:rPr lang="en-US" dirty="0" smtClean="0"/>
              <a:t>School (2017) </a:t>
            </a:r>
          </a:p>
          <a:p>
            <a:pPr marL="227013" indent="-227013">
              <a:spcBef>
                <a:spcPts val="0"/>
              </a:spcBef>
            </a:pPr>
            <a:r>
              <a:rPr lang="en-US" dirty="0" smtClean="0"/>
              <a:t>Total = 955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27610" y="5477706"/>
            <a:ext cx="7654836" cy="11079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</a:t>
            </a:r>
            <a:r>
              <a:rPr lang="en-US" sz="2200" b="1" dirty="0" smtClean="0"/>
              <a:t>stimated unmet need = 1,136 Durham 4-year-olds per year from low-income households who will not have access </a:t>
            </a:r>
            <a:br>
              <a:rPr lang="en-US" sz="2200" b="1" dirty="0" smtClean="0"/>
            </a:br>
            <a:r>
              <a:rPr lang="en-US" sz="2200" b="1" dirty="0" smtClean="0"/>
              <a:t>to publicly funded high-quality preschool.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66329268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597" y="1966164"/>
            <a:ext cx="7548113" cy="4090329"/>
          </a:xfrm>
        </p:spPr>
        <p:txBody>
          <a:bodyPr/>
          <a:lstStyle/>
          <a:p>
            <a:r>
              <a:rPr lang="en-US" dirty="0" smtClean="0"/>
              <a:t>Approximately 69% of children ages 0</a:t>
            </a:r>
            <a:r>
              <a:rPr lang="en-US" dirty="0" smtClean="0">
                <a:latin typeface="Calibri"/>
              </a:rPr>
              <a:t>‒</a:t>
            </a:r>
            <a:r>
              <a:rPr lang="en-US" dirty="0" smtClean="0"/>
              <a:t>5 live in families where all parents/guardians are working</a:t>
            </a:r>
          </a:p>
          <a:p>
            <a:r>
              <a:rPr lang="en-US" dirty="0" smtClean="0"/>
              <a:t>This means that roughly 16,000 children ages 0</a:t>
            </a:r>
            <a:r>
              <a:rPr lang="en-US" dirty="0" smtClean="0">
                <a:latin typeface="Calibri"/>
              </a:rPr>
              <a:t>‒5</a:t>
            </a:r>
            <a:r>
              <a:rPr lang="en-US" dirty="0" smtClean="0"/>
              <a:t> need some child care arrangements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779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185848970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2007342"/>
            <a:ext cx="4040188" cy="68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US" sz="2600" dirty="0" smtClean="0"/>
              <a:t>School Board Resolution</a:t>
            </a:r>
            <a:endParaRPr lang="en-US" sz="2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693143"/>
            <a:ext cx="4040188" cy="3167743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i="1" dirty="0" smtClean="0"/>
              <a:t> </a:t>
            </a:r>
            <a:endParaRPr lang="en-US" b="1" i="1" dirty="0" smtClean="0"/>
          </a:p>
          <a:p>
            <a:pPr marL="0" indent="0" algn="ctr">
              <a:buNone/>
            </a:pPr>
            <a:r>
              <a:rPr lang="en-US" sz="2600" b="1" dirty="0" smtClean="0"/>
              <a:t>In support of universal access to </a:t>
            </a:r>
            <a:r>
              <a:rPr lang="en-US" sz="2600" b="1" dirty="0"/>
              <a:t>h</a:t>
            </a:r>
            <a:r>
              <a:rPr lang="en-US" sz="2600" b="1" dirty="0" smtClean="0"/>
              <a:t>igh-quality preschool for all </a:t>
            </a:r>
            <a:br>
              <a:rPr lang="en-US" sz="2600" b="1" dirty="0" smtClean="0"/>
            </a:br>
            <a:r>
              <a:rPr lang="en-US" sz="2600" b="1" dirty="0" smtClean="0"/>
              <a:t>3- and 4-year-olds in Durham County</a:t>
            </a:r>
            <a:endParaRPr lang="en-US" sz="26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659086" y="2007342"/>
            <a:ext cx="4030890" cy="68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en-US" sz="2600" dirty="0" smtClean="0"/>
              <a:t>County and City Resolutions</a:t>
            </a:r>
            <a:endParaRPr lang="en-US" sz="26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59085" y="2693143"/>
            <a:ext cx="4027715" cy="316774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sz="2600" b="1" dirty="0" smtClean="0"/>
              <a:t>In support of universal access to pre-kindergarten and other appropriate strategies to improve early literacy in Durham County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345694246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453405439"/>
              </p:ext>
            </p:extLst>
          </p:nvPr>
        </p:nvGraphicFramePr>
        <p:xfrm>
          <a:off x="905691" y="1669857"/>
          <a:ext cx="781159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angle 5"/>
          <p:cNvSpPr/>
          <p:nvPr/>
        </p:nvSpPr>
        <p:spPr>
          <a:xfrm>
            <a:off x="4183265" y="6308258"/>
            <a:ext cx="4777738" cy="39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 indent="-801688">
              <a:lnSpc>
                <a:spcPct val="107000"/>
              </a:lnSpc>
            </a:pP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a typeface="Times New Roman"/>
                <a:cs typeface="Arial"/>
              </a:rPr>
              <a:t>Source:	Child Care Services Association, 2017</a:t>
            </a:r>
            <a:endParaRPr lang="en-US" b="1" i="1" dirty="0">
              <a:solidFill>
                <a:schemeClr val="accent1">
                  <a:lumMod val="50000"/>
                </a:schemeClr>
              </a:solidFill>
              <a:ea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0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9596" y="-125028"/>
            <a:ext cx="10025876" cy="69830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19596" y="-125028"/>
            <a:ext cx="10025875" cy="6983028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319596" y="2729607"/>
            <a:ext cx="10025875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latin typeface="+mj-lt"/>
              </a:rPr>
              <a:t>REVIEW</a:t>
            </a:r>
            <a:endParaRPr lang="en-US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2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0703" y="1952894"/>
            <a:ext cx="777237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Increasing body of evidence about the importance of pre-K for young children’s cognitive, language, and socio-emotional development </a:t>
            </a:r>
          </a:p>
          <a:p>
            <a:r>
              <a:rPr lang="en-US" dirty="0" smtClean="0"/>
              <a:t>Some of the most successful and cost-effective, high-quality pre-K programs include the Boston pre-K, New Jersey’s Abbott pre-K, and North Carolina’s pre-K </a:t>
            </a:r>
          </a:p>
          <a:p>
            <a:pPr>
              <a:buNone/>
            </a:pPr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721094693"/>
              </p:ext>
            </p:extLst>
          </p:nvPr>
        </p:nvGraphicFramePr>
        <p:xfrm>
          <a:off x="470262" y="269305"/>
          <a:ext cx="8229599" cy="115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111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903" y="1756724"/>
            <a:ext cx="7417497" cy="47094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higher-quality classrooms</a:t>
            </a:r>
          </a:p>
          <a:p>
            <a:pPr lvl="1"/>
            <a:r>
              <a:rPr lang="en-US" dirty="0" smtClean="0"/>
              <a:t>Increases in quality of instruction are associated with larger gains in language and literacy</a:t>
            </a:r>
          </a:p>
          <a:p>
            <a:pPr lvl="1"/>
            <a:r>
              <a:rPr lang="en-US" dirty="0" smtClean="0"/>
              <a:t>More time spent on instruction was important to the development of math skills</a:t>
            </a:r>
          </a:p>
          <a:p>
            <a:r>
              <a:rPr lang="en-US" dirty="0" smtClean="0"/>
              <a:t>Children who spent 2 years in their ECE program vs. 1 year had stronger language and literacy skills after Head Start and at the end of kindergarten</a:t>
            </a:r>
          </a:p>
          <a:p>
            <a:r>
              <a:rPr lang="en-US" dirty="0" smtClean="0"/>
              <a:t>Fewer child absences and more time spent on instruction were related to stronger gains in literacy and math</a:t>
            </a:r>
          </a:p>
          <a:p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938165823"/>
              </p:ext>
            </p:extLst>
          </p:nvPr>
        </p:nvGraphicFramePr>
        <p:xfrm>
          <a:off x="470262" y="269305"/>
          <a:ext cx="8229599" cy="115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5049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5292" y="0"/>
            <a:ext cx="4600358" cy="67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2071" y="6112187"/>
            <a:ext cx="1066799" cy="647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05"/>
          <a:stretch/>
        </p:blipFill>
        <p:spPr>
          <a:xfrm>
            <a:off x="1" y="0"/>
            <a:ext cx="9144000" cy="6874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"/>
            <a:ext cx="9143999" cy="6857999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2733653"/>
            <a:ext cx="9144000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+mj-lt"/>
              </a:rPr>
              <a:t>RECOMMEND</a:t>
            </a:r>
          </a:p>
        </p:txBody>
      </p:sp>
    </p:spTree>
    <p:extLst>
      <p:ext uri="{BB962C8B-B14F-4D97-AF65-F5344CB8AC3E}">
        <p14:creationId xmlns:p14="http://schemas.microsoft.com/office/powerpoint/2010/main" xmlns="" val="14982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xmlns="" val="4289179426"/>
              </p:ext>
            </p:extLst>
          </p:nvPr>
        </p:nvGraphicFramePr>
        <p:xfrm>
          <a:off x="468076" y="267768"/>
          <a:ext cx="8231786" cy="116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6800" y="3429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1564" y="1965935"/>
            <a:ext cx="7315199" cy="224676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Serve all 3- and 4-year-olds in Durham County in high-quality preschool by 2023</a:t>
            </a:r>
          </a:p>
          <a:p>
            <a:pPr lvl="3"/>
            <a:r>
              <a:rPr lang="en-US" sz="2800" dirty="0" smtClean="0"/>
              <a:t> </a:t>
            </a:r>
          </a:p>
          <a:p>
            <a:pPr marL="517525" lvl="3"/>
            <a:r>
              <a:rPr lang="en-US" sz="2800" i="1" dirty="0" smtClean="0"/>
              <a:t>First serve 4-year-olds, prioritizing children in low-income families, by August 2019</a:t>
            </a:r>
            <a:endParaRPr lang="en-US" sz="28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036318" y="5839094"/>
            <a:ext cx="754162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687388" indent="-687388"/>
            <a:r>
              <a:rPr lang="en-US" dirty="0" smtClean="0">
                <a:solidFill>
                  <a:schemeClr val="bg1"/>
                </a:solidFill>
              </a:rPr>
              <a:t>NOTE:	Additional data is being collected to better understand which children are likely to arrive less ready for Kindergarten.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3429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2854" y="1957225"/>
            <a:ext cx="7535086" cy="240065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514350" lvl="0" indent="-514350">
              <a:spcAft>
                <a:spcPts val="600"/>
              </a:spcAft>
              <a:buFont typeface="+mj-lt"/>
              <a:buAutoNum type="arabicPeriod" startAt="2"/>
            </a:pPr>
            <a:r>
              <a:rPr lang="en-US" sz="2800" dirty="0" smtClean="0"/>
              <a:t>Centralize </a:t>
            </a:r>
            <a:r>
              <a:rPr lang="en-US" sz="2800" dirty="0"/>
              <a:t>administration of </a:t>
            </a:r>
            <a:r>
              <a:rPr lang="en-US" sz="2800" dirty="0" smtClean="0"/>
              <a:t>new </a:t>
            </a:r>
            <a:r>
              <a:rPr lang="en-US" sz="2800" dirty="0"/>
              <a:t>publicly funded pre-K services </a:t>
            </a:r>
            <a:endParaRPr lang="en-US" sz="2800" dirty="0" smtClean="0"/>
          </a:p>
          <a:p>
            <a:pPr marL="1027113" lvl="2" indent="-339725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Office that manages Durham’s existing </a:t>
            </a:r>
            <a:br>
              <a:rPr lang="en-US" sz="2800" dirty="0"/>
            </a:br>
            <a:r>
              <a:rPr lang="en-US" sz="2800" dirty="0"/>
              <a:t>NC Pre-K Program </a:t>
            </a:r>
            <a:r>
              <a:rPr lang="en-US" sz="2800" dirty="0" smtClean="0"/>
              <a:t>services– Durham’s </a:t>
            </a:r>
            <a:r>
              <a:rPr lang="en-US" sz="2800" dirty="0"/>
              <a:t>Partnership for Children (DPFC)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773902951"/>
              </p:ext>
            </p:extLst>
          </p:nvPr>
        </p:nvGraphicFramePr>
        <p:xfrm>
          <a:off x="468076" y="267768"/>
          <a:ext cx="8231786" cy="116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350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3429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1564" y="1959420"/>
            <a:ext cx="7526377" cy="435503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514350" lvl="0" indent="-514350">
              <a:spcAft>
                <a:spcPts val="600"/>
              </a:spcAft>
              <a:buFont typeface="+mj-lt"/>
              <a:buAutoNum type="arabicPeriod" startAt="3"/>
            </a:pPr>
            <a:r>
              <a:rPr lang="en-US" sz="2800" dirty="0" smtClean="0"/>
              <a:t>Fund </a:t>
            </a:r>
            <a:r>
              <a:rPr lang="en-US" sz="2800" dirty="0"/>
              <a:t>new services in the range of $11,500–$12,000 per child per </a:t>
            </a:r>
            <a:r>
              <a:rPr lang="en-US" sz="2800" dirty="0" smtClean="0"/>
              <a:t>10-months </a:t>
            </a:r>
          </a:p>
          <a:p>
            <a:pPr marL="1027113" lvl="2" indent="-339725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Adhere to </a:t>
            </a:r>
            <a:r>
              <a:rPr lang="en-US" sz="2800" dirty="0"/>
              <a:t>the existing NC Pre-K Program quality </a:t>
            </a:r>
            <a:r>
              <a:rPr lang="en-US" sz="2800" dirty="0" smtClean="0"/>
              <a:t>standards</a:t>
            </a:r>
          </a:p>
          <a:p>
            <a:pPr marL="1027113" lvl="2" indent="-339725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Add </a:t>
            </a:r>
            <a:r>
              <a:rPr lang="en-US" sz="2800" dirty="0"/>
              <a:t>more rigorous </a:t>
            </a:r>
            <a:r>
              <a:rPr lang="en-US" sz="2800" dirty="0" smtClean="0"/>
              <a:t>standards </a:t>
            </a:r>
          </a:p>
          <a:p>
            <a:pPr marL="1489075" lvl="4" indent="-3397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 smtClean="0"/>
              <a:t>Specific details are presented later </a:t>
            </a:r>
          </a:p>
          <a:p>
            <a:pPr marL="1023938" lvl="2" indent="-344488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Not inclusive </a:t>
            </a:r>
            <a:r>
              <a:rPr lang="en-US" sz="2800" dirty="0"/>
              <a:t>of evaluation </a:t>
            </a:r>
            <a:r>
              <a:rPr lang="en-US" sz="2800" dirty="0" smtClean="0"/>
              <a:t>costs and some start-up costs (e.g., administration)</a:t>
            </a:r>
            <a:endParaRPr lang="en-US" sz="2800" dirty="0"/>
          </a:p>
          <a:p>
            <a:pPr lvl="3"/>
            <a:endParaRPr lang="en-US" sz="2800" i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931456129"/>
              </p:ext>
            </p:extLst>
          </p:nvPr>
        </p:nvGraphicFramePr>
        <p:xfrm>
          <a:off x="468076" y="267768"/>
          <a:ext cx="8231786" cy="116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350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3429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6318" y="1950723"/>
            <a:ext cx="7541623" cy="463203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4"/>
            </a:pPr>
            <a:r>
              <a:rPr lang="en-US" sz="2800" dirty="0" smtClean="0"/>
              <a:t>Conduct a thorough analysis of the demand for and supply of preschool in Durham County</a:t>
            </a:r>
          </a:p>
          <a:p>
            <a:pPr marL="1027113" lvl="2" indent="-339725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Durham needs information about parents’ preschool preferences and arrangements</a:t>
            </a:r>
          </a:p>
          <a:p>
            <a:pPr marL="1027113" lvl="2" indent="-339725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Such a study could seek to understand the value many parents place on preschool education and the needs of families who are not currently using childcare or preschool programs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175330663"/>
              </p:ext>
            </p:extLst>
          </p:nvPr>
        </p:nvGraphicFramePr>
        <p:xfrm>
          <a:off x="468076" y="267768"/>
          <a:ext cx="8231786" cy="116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23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75484471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737" y="1959430"/>
            <a:ext cx="7633063" cy="4669971"/>
          </a:xfrm>
        </p:spPr>
        <p:txBody>
          <a:bodyPr>
            <a:normAutofit/>
          </a:bodyPr>
          <a:lstStyle/>
          <a:p>
            <a:pPr lvl="0"/>
            <a:r>
              <a:rPr lang="en-US" sz="2800" b="1" dirty="0" smtClean="0"/>
              <a:t>Convene</a:t>
            </a:r>
            <a:r>
              <a:rPr lang="en-US" sz="2800" dirty="0" smtClean="0"/>
              <a:t> a Task Force for 6</a:t>
            </a:r>
            <a:r>
              <a:rPr lang="en-US" sz="2800" dirty="0" smtClean="0">
                <a:latin typeface="Calibri"/>
              </a:rPr>
              <a:t>‒</a:t>
            </a:r>
            <a:r>
              <a:rPr lang="en-US" sz="2800" dirty="0" smtClean="0"/>
              <a:t>8 months</a:t>
            </a:r>
          </a:p>
          <a:p>
            <a:pPr lvl="0"/>
            <a:r>
              <a:rPr lang="en-US" sz="2800" b="1" dirty="0" smtClean="0"/>
              <a:t>Scan</a:t>
            </a:r>
            <a:r>
              <a:rPr lang="en-US" sz="2800" dirty="0" smtClean="0"/>
              <a:t> </a:t>
            </a:r>
            <a:r>
              <a:rPr lang="en-US" sz="2800" dirty="0"/>
              <a:t>Durham’s current capacity for providing </a:t>
            </a:r>
            <a:r>
              <a:rPr lang="en-US" sz="2800" dirty="0" smtClean="0"/>
              <a:t>high-quality </a:t>
            </a:r>
            <a:r>
              <a:rPr lang="en-US" sz="2800" dirty="0"/>
              <a:t>preschool services</a:t>
            </a:r>
          </a:p>
          <a:p>
            <a:pPr lvl="0"/>
            <a:r>
              <a:rPr lang="en-US" sz="2800" b="1" dirty="0" smtClean="0"/>
              <a:t>Review</a:t>
            </a:r>
            <a:r>
              <a:rPr lang="en-US" sz="2800" dirty="0" smtClean="0"/>
              <a:t> what other communities </a:t>
            </a:r>
            <a:r>
              <a:rPr lang="en-US" sz="2800" dirty="0"/>
              <a:t>have </a:t>
            </a:r>
            <a:r>
              <a:rPr lang="en-US" sz="2800" dirty="0" smtClean="0"/>
              <a:t>done and what works </a:t>
            </a:r>
          </a:p>
          <a:p>
            <a:pPr lvl="0"/>
            <a:r>
              <a:rPr lang="en-US" sz="2800" b="1" dirty="0" smtClean="0"/>
              <a:t>Recommend</a:t>
            </a:r>
            <a:r>
              <a:rPr lang="en-US" sz="2800" dirty="0" smtClean="0"/>
              <a:t> standards for quality, potential options for funding, ways to evaluate progress, and next steps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34290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6318" y="1950722"/>
            <a:ext cx="7541623" cy="390876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5"/>
            </a:pPr>
            <a:r>
              <a:rPr lang="en-US" sz="2800" dirty="0" smtClean="0"/>
              <a:t>Create </a:t>
            </a:r>
            <a:r>
              <a:rPr lang="en-US" sz="2800" dirty="0"/>
              <a:t>a small and efficient infrastructure </a:t>
            </a:r>
            <a:r>
              <a:rPr lang="en-US" sz="2800" dirty="0" smtClean="0"/>
              <a:t>for </a:t>
            </a:r>
            <a:r>
              <a:rPr lang="en-US" sz="2800" dirty="0"/>
              <a:t>the next phase of the work </a:t>
            </a:r>
            <a:endParaRPr lang="en-US" sz="2800" dirty="0" smtClean="0"/>
          </a:p>
          <a:p>
            <a:pPr marL="1027113" lvl="2" indent="-339725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Gather input from the local stakeholders </a:t>
            </a:r>
          </a:p>
          <a:p>
            <a:pPr marL="1027113" lvl="2" indent="-339725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Coordinate with early childhood media campaigns</a:t>
            </a:r>
          </a:p>
          <a:p>
            <a:pPr marL="1027113" lvl="2" indent="-339725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Obtain private funding for start-up and professional development costs </a:t>
            </a:r>
          </a:p>
          <a:p>
            <a:endParaRPr lang="en-US" sz="3200" i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763363009"/>
              </p:ext>
            </p:extLst>
          </p:nvPr>
        </p:nvGraphicFramePr>
        <p:xfrm>
          <a:off x="468076" y="267768"/>
          <a:ext cx="8231786" cy="1163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350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" y="-4"/>
            <a:ext cx="9143998" cy="6858004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2651226"/>
            <a:ext cx="9144000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+mj-lt"/>
              </a:rPr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xmlns="" val="15796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4278567659"/>
              </p:ext>
            </p:extLst>
          </p:nvPr>
        </p:nvGraphicFramePr>
        <p:xfrm>
          <a:off x="459366" y="263421"/>
          <a:ext cx="8240494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0733561"/>
              </p:ext>
            </p:extLst>
          </p:nvPr>
        </p:nvGraphicFramePr>
        <p:xfrm>
          <a:off x="1073328" y="1950722"/>
          <a:ext cx="7467600" cy="3657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1694"/>
                <a:gridCol w="4275906"/>
              </a:tblGrid>
              <a:tr h="548637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New</a:t>
                      </a:r>
                      <a:r>
                        <a:rPr lang="en-US" sz="2400" baseline="0" dirty="0" smtClean="0"/>
                        <a:t> Standard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Classroom environment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Initiate a process to assess curriculum</a:t>
                      </a:r>
                      <a:r>
                        <a:rPr lang="en-US" sz="2400" baseline="0" dirty="0" smtClean="0"/>
                        <a:t> choice system-wide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Monitoring classrooms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Increase the frequency of site visits to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ensure compliance with proposed new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standards</a:t>
                      </a:r>
                    </a:p>
                    <a:p>
                      <a:pPr marL="287338" indent="-287338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Provide responsive technical assistance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00" y="560830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c</a:t>
            </a:r>
            <a:r>
              <a:rPr lang="en-US" sz="2000" i="1" dirty="0" smtClean="0"/>
              <a:t>ont’d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xmlns="" val="33566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926748720"/>
              </p:ext>
            </p:extLst>
          </p:nvPr>
        </p:nvGraphicFramePr>
        <p:xfrm>
          <a:off x="459366" y="263421"/>
          <a:ext cx="8240494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512446"/>
              </p:ext>
            </p:extLst>
          </p:nvPr>
        </p:nvGraphicFramePr>
        <p:xfrm>
          <a:off x="1073328" y="1950722"/>
          <a:ext cx="7504612" cy="4389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315"/>
                <a:gridCol w="5027297"/>
              </a:tblGrid>
              <a:tr h="548638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New</a:t>
                      </a:r>
                      <a:r>
                        <a:rPr lang="en-US" sz="2400" baseline="0" dirty="0" smtClean="0"/>
                        <a:t> Standard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 programs to increase family engagement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additional family support to increase shared decision-making and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authentic governance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Child-level formative and program-level assessment 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Expand system-wide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infrastructure for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online assessments to share information with K–3 teachers (guide instruction)</a:t>
                      </a:r>
                    </a:p>
                    <a:p>
                      <a:pPr marL="287338" indent="-287338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Build model for programs to have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continuous improvement strategies at program level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483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1331140914"/>
              </p:ext>
            </p:extLst>
          </p:nvPr>
        </p:nvGraphicFramePr>
        <p:xfrm>
          <a:off x="459366" y="263421"/>
          <a:ext cx="8240494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0601627"/>
              </p:ext>
            </p:extLst>
          </p:nvPr>
        </p:nvGraphicFramePr>
        <p:xfrm>
          <a:off x="1073328" y="1950722"/>
          <a:ext cx="7467600" cy="3291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1694"/>
                <a:gridCol w="4275906"/>
              </a:tblGrid>
              <a:tr h="548637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New</a:t>
                      </a:r>
                      <a:r>
                        <a:rPr lang="en-US" sz="2400" baseline="0" dirty="0" smtClean="0"/>
                        <a:t> Standard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Teacher/administrator professional development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marR="0" indent="-28733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Expand professional development in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frequency and depth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Mentoring and coaching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Expand intensive mentoring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coaching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teachers and administrators, including peer-to-peer strategies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00" y="524252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c</a:t>
            </a:r>
            <a:r>
              <a:rPr lang="en-US" sz="2000" i="1" dirty="0" smtClean="0"/>
              <a:t>ont’d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xmlns="" val="240050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555233586"/>
              </p:ext>
            </p:extLst>
          </p:nvPr>
        </p:nvGraphicFramePr>
        <p:xfrm>
          <a:off x="459366" y="263421"/>
          <a:ext cx="8240494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276467"/>
              </p:ext>
            </p:extLst>
          </p:nvPr>
        </p:nvGraphicFramePr>
        <p:xfrm>
          <a:off x="1073328" y="1950720"/>
          <a:ext cx="7467600" cy="3291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186"/>
                <a:gridCol w="4970414"/>
              </a:tblGrid>
              <a:tr h="548637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New Standard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Workforce compensation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Create standard compensation that matches Durham Public Schools’ scale for certified teachers, at entry and as experience grows, in order to reduce turnover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Teacher-child interactions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Measure teacher-child interactions using Pre-K CLASS®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0" y="524252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c</a:t>
            </a:r>
            <a:r>
              <a:rPr lang="en-US" sz="2000" i="1" dirty="0" smtClean="0"/>
              <a:t>ont’d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xmlns="" val="20068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6384479"/>
              </p:ext>
            </p:extLst>
          </p:nvPr>
        </p:nvGraphicFramePr>
        <p:xfrm>
          <a:off x="1073328" y="1950720"/>
          <a:ext cx="7704912" cy="4363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518"/>
                <a:gridCol w="5277394"/>
              </a:tblGrid>
              <a:tr h="548637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New</a:t>
                      </a:r>
                      <a:r>
                        <a:rPr lang="en-US" sz="2400" baseline="0" dirty="0" smtClean="0"/>
                        <a:t> Standard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algn="l" fontAlgn="ctr">
                        <a:lnSpc>
                          <a:spcPts val="26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Multilingual capacity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 defTabSz="914400" rtl="0" eaLnBrk="1" fontAlgn="ctr" latinLnBrk="0" hangingPunct="1">
                        <a:lnSpc>
                          <a:spcPts val="26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 bilingual staffing standards to support dual language learners</a:t>
                      </a:r>
                    </a:p>
                    <a:p>
                      <a:pPr marL="287338" indent="-287338" algn="l" defTabSz="914400" rtl="0" eaLnBrk="1" fontAlgn="ctr" latinLnBrk="0" hangingPunct="1">
                        <a:lnSpc>
                          <a:spcPts val="26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materials and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 in child’s home language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algn="l" fontAlgn="ctr">
                        <a:lnSpc>
                          <a:spcPts val="26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Teacher-child ratio in classes with children with special needs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 defTabSz="914400" rtl="0" eaLnBrk="1" fontAlgn="ctr" latinLnBrk="0" hangingPunct="1">
                        <a:lnSpc>
                          <a:spcPts val="26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 a lower teacher to child ratio, such as 1:8, to support children with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special needs in blended classrooms</a:t>
                      </a:r>
                    </a:p>
                    <a:p>
                      <a:pPr marL="287338" indent="-287338" algn="l" defTabSz="914400" rtl="0" eaLnBrk="1" fontAlgn="ctr" latinLnBrk="0" hangingPunct="1">
                        <a:lnSpc>
                          <a:spcPts val="26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Establish guidelines for the number of children with special needs included in classrooms with typically developing children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440453286"/>
              </p:ext>
            </p:extLst>
          </p:nvPr>
        </p:nvGraphicFramePr>
        <p:xfrm>
          <a:off x="459366" y="263421"/>
          <a:ext cx="8240494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72561" y="633115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c</a:t>
            </a:r>
            <a:r>
              <a:rPr lang="en-US" sz="2000" i="1" dirty="0" smtClean="0"/>
              <a:t>ont’d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xmlns="" val="20068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255596419"/>
              </p:ext>
            </p:extLst>
          </p:nvPr>
        </p:nvGraphicFramePr>
        <p:xfrm>
          <a:off x="459366" y="263421"/>
          <a:ext cx="8240494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3645843"/>
              </p:ext>
            </p:extLst>
          </p:nvPr>
        </p:nvGraphicFramePr>
        <p:xfrm>
          <a:off x="1073328" y="1950720"/>
          <a:ext cx="7504612" cy="2103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021"/>
                <a:gridCol w="4972591"/>
              </a:tblGrid>
              <a:tr h="548637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New</a:t>
                      </a:r>
                      <a:r>
                        <a:rPr lang="en-US" sz="2400" baseline="0" dirty="0" smtClean="0"/>
                        <a:t> Standard</a:t>
                      </a:r>
                      <a:endParaRPr lang="en-US" sz="2400" dirty="0"/>
                    </a:p>
                  </a:txBody>
                  <a:tcPr anchor="ctr"/>
                </a:tc>
              </a:tr>
              <a:tr h="777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Program infrastructure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7338" indent="-287338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Build infrastructure to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accommodate expanded system,  including quality assurance, data  collection, and evaluation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068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" y="0"/>
            <a:ext cx="9144000" cy="6858001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2616390"/>
            <a:ext cx="9143999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+mj-lt"/>
              </a:rPr>
              <a:t>FINANCING</a:t>
            </a:r>
          </a:p>
        </p:txBody>
      </p:sp>
    </p:spTree>
    <p:extLst>
      <p:ext uri="{BB962C8B-B14F-4D97-AF65-F5344CB8AC3E}">
        <p14:creationId xmlns:p14="http://schemas.microsoft.com/office/powerpoint/2010/main" xmlns="" val="9202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3055156896"/>
              </p:ext>
            </p:extLst>
          </p:nvPr>
        </p:nvGraphicFramePr>
        <p:xfrm>
          <a:off x="468075" y="259076"/>
          <a:ext cx="8231785" cy="117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7757714"/>
              </p:ext>
            </p:extLst>
          </p:nvPr>
        </p:nvGraphicFramePr>
        <p:xfrm>
          <a:off x="583476" y="1519646"/>
          <a:ext cx="8081554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229"/>
                <a:gridCol w="1262743"/>
                <a:gridCol w="1262743"/>
                <a:gridCol w="1750422"/>
                <a:gridCol w="1541417"/>
              </a:tblGrid>
              <a:tr h="75260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NC Pre-K Program State Funds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Smart Start State Funds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TOTAL MONTHLY Reimbursement to Provider Per Child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TOTAL ANNUAL</a:t>
                      </a:r>
                      <a:br>
                        <a:rPr lang="en-US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</a:b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(10 mo.)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Reimbursement</a:t>
                      </a:r>
                      <a:endParaRPr lang="en-US" sz="1600" dirty="0"/>
                    </a:p>
                  </a:txBody>
                  <a:tcPr anchor="ctr"/>
                </a:tc>
              </a:tr>
              <a:tr h="52961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5-star with B–K teacher in private child care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$650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$294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$944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$9,440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75260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5-star without B–K teacher in private child care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$600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$324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$924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$9,240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52961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4-star with B–K teacher in private child care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$233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$883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$8,883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75260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4-star without B–K teacher in private child care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$273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$873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$8,730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</a:tr>
              <a:tr h="52961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DPS (all classrooms with B–K teacher)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FontTx/>
                        <a:buNone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$320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Calibri"/>
                        </a:rPr>
                        <a:t>$320 (additional funding Title 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Calibri"/>
                        </a:rPr>
                        <a:t>$3,200</a:t>
                      </a:r>
                    </a:p>
                  </a:txBody>
                  <a:tcPr anchor="ctr"/>
                </a:tc>
              </a:tr>
              <a:tr h="76200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Durham Head Start</a:t>
                      </a:r>
                      <a:endParaRPr lang="en-US" sz="1600" dirty="0" smtClean="0"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FontTx/>
                        <a:buNone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$300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Calibri"/>
                        </a:rPr>
                        <a:t>300 (additional funding Head Start)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Calibri"/>
                        </a:rPr>
                        <a:t>$3,000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5766860" y="2407028"/>
            <a:ext cx="973015" cy="2556860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156034" y="5050969"/>
            <a:ext cx="2246923" cy="1454331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525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15224" y="-125994"/>
            <a:ext cx="10403563" cy="69839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15224" y="-125993"/>
            <a:ext cx="10403563" cy="6983994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-715225" y="2735867"/>
            <a:ext cx="10403563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latin typeface="+mj-lt"/>
              </a:rPr>
              <a:t>CONVENE</a:t>
            </a:r>
            <a:endParaRPr lang="en-US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0704" y="1944185"/>
            <a:ext cx="7537237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Proposed cost per student of $11,500–$12,000 per year</a:t>
            </a:r>
          </a:p>
          <a:p>
            <a:r>
              <a:rPr lang="en-US" dirty="0" smtClean="0"/>
              <a:t>Estimated unmet need: 1,136 Durham 4-year- olds each year from low-income households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Estimated number of 4-year-olds in near poverty, &lt;200% Federal Poverty Level: 2,091</a:t>
            </a:r>
            <a:endParaRPr lang="en-US" sz="2400" dirty="0" smtClean="0"/>
          </a:p>
          <a:p>
            <a:pPr lvl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580304302"/>
              </p:ext>
            </p:extLst>
          </p:nvPr>
        </p:nvGraphicFramePr>
        <p:xfrm>
          <a:off x="468075" y="259076"/>
          <a:ext cx="8231785" cy="117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452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6317" y="1944185"/>
            <a:ext cx="7785466" cy="4525963"/>
          </a:xfrm>
        </p:spPr>
        <p:txBody>
          <a:bodyPr>
            <a:normAutofit/>
          </a:bodyPr>
          <a:lstStyle/>
          <a:p>
            <a:r>
              <a:rPr lang="en-US" dirty="0"/>
              <a:t>Cost </a:t>
            </a:r>
            <a:r>
              <a:rPr lang="en-US" dirty="0" smtClean="0"/>
              <a:t>to </a:t>
            </a:r>
            <a:r>
              <a:rPr lang="en-US" dirty="0"/>
              <a:t>raise quality and expand services to all low-income </a:t>
            </a:r>
            <a:r>
              <a:rPr lang="en-US" dirty="0" smtClean="0"/>
              <a:t>4-year-olds: </a:t>
            </a:r>
            <a:r>
              <a:rPr lang="en-US" dirty="0" smtClean="0">
                <a:solidFill>
                  <a:schemeClr val="tx2"/>
                </a:solidFill>
              </a:rPr>
              <a:t>$14.5m–$15.5m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Cost to expand to the 1,136: </a:t>
            </a:r>
            <a:r>
              <a:rPr lang="en-US" dirty="0" smtClean="0">
                <a:solidFill>
                  <a:schemeClr val="tx2"/>
                </a:solidFill>
              </a:rPr>
              <a:t>$13.1m–$13.6m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Cost to raise the quality for the 955: 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$1.4m–$1.9m </a:t>
            </a:r>
            <a:r>
              <a:rPr lang="en-US" dirty="0" smtClean="0"/>
              <a:t>(additional $1,500</a:t>
            </a:r>
            <a:r>
              <a:rPr lang="en-US" dirty="0"/>
              <a:t>–$</a:t>
            </a:r>
            <a:r>
              <a:rPr lang="en-US" dirty="0" smtClean="0"/>
              <a:t>2,000 per student above current expenditures)</a:t>
            </a:r>
          </a:p>
          <a:p>
            <a:r>
              <a:rPr lang="en-US" dirty="0" smtClean="0"/>
              <a:t>Additional expenses related to start-up costs, program administration, and evaluations are not included in this estimate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490356771"/>
              </p:ext>
            </p:extLst>
          </p:nvPr>
        </p:nvGraphicFramePr>
        <p:xfrm>
          <a:off x="468075" y="259076"/>
          <a:ext cx="8231785" cy="117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452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2589130926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57402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36316" y="1981200"/>
            <a:ext cx="754162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Local Financing Options</a:t>
            </a:r>
          </a:p>
          <a:p>
            <a:endParaRPr lang="en-US" sz="1400" b="1" dirty="0" smtClean="0"/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 dirty="0" smtClean="0"/>
              <a:t>Item in local budgets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 dirty="0" smtClean="0"/>
              <a:t>Local sales tax</a:t>
            </a:r>
          </a:p>
          <a:p>
            <a:pPr marL="914400" lvl="1" indent="-344488">
              <a:buFont typeface="Arial" panose="020B0604020202020204" pitchFamily="34" charset="0"/>
              <a:buChar char="•"/>
            </a:pPr>
            <a:r>
              <a:rPr lang="en-US" sz="2800" dirty="0" smtClean="0"/>
              <a:t>Durham has fully exercised this option</a:t>
            </a:r>
          </a:p>
          <a:p>
            <a:pPr marL="914400" lvl="1" indent="-344488">
              <a:buFont typeface="Arial" panose="020B0604020202020204" pitchFamily="34" charset="0"/>
              <a:buChar char="•"/>
            </a:pPr>
            <a:r>
              <a:rPr lang="en-US" sz="2800" dirty="0" smtClean="0"/>
              <a:t>Approximately $13.3 is raised from Durham’s ¼ cent sales tax</a:t>
            </a:r>
          </a:p>
          <a:p>
            <a:pPr marL="1376363" lvl="2" indent="-341313">
              <a:buFont typeface="Courier New" panose="02070309020205020404" pitchFamily="49" charset="0"/>
              <a:buChar char="o"/>
            </a:pPr>
            <a:r>
              <a:rPr lang="en-US" sz="2800" dirty="0" smtClean="0"/>
              <a:t>Of this, about $484,270 is allocated to pre-K</a:t>
            </a:r>
          </a:p>
        </p:txBody>
      </p:sp>
    </p:spTree>
    <p:extLst>
      <p:ext uri="{BB962C8B-B14F-4D97-AF65-F5344CB8AC3E}">
        <p14:creationId xmlns:p14="http://schemas.microsoft.com/office/powerpoint/2010/main" xmlns="" val="16452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6318" y="2022564"/>
            <a:ext cx="7541624" cy="48354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/>
              <a:t>Local Financing </a:t>
            </a:r>
            <a:r>
              <a:rPr lang="en-US" sz="3000" b="1" dirty="0" smtClean="0"/>
              <a:t>Options </a:t>
            </a:r>
            <a:r>
              <a:rPr lang="en-US" sz="2400" i="1" dirty="0" smtClean="0"/>
              <a:t>(cont’d)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500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000" dirty="0" smtClean="0"/>
              <a:t>Property tax increases</a:t>
            </a:r>
          </a:p>
          <a:p>
            <a:pPr marL="801688" lvl="1" indent="-3444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1 cent increase results in about $3.5m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3000" dirty="0" smtClean="0"/>
              <a:t>Bonds</a:t>
            </a:r>
          </a:p>
          <a:p>
            <a:pPr marL="801688" lvl="1" indent="-344488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/>
              <a:t>To secure funding for capital needs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3000" dirty="0" smtClean="0"/>
              <a:t>Title I funds in DPS</a:t>
            </a:r>
          </a:p>
          <a:p>
            <a:pPr marL="801688" lvl="1" indent="-344488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/>
              <a:t>Currently fully allocated for </a:t>
            </a:r>
            <a:r>
              <a:rPr lang="en-US" dirty="0" smtClean="0"/>
              <a:t>pre-K </a:t>
            </a:r>
            <a:r>
              <a:rPr lang="en-US" dirty="0"/>
              <a:t>and other needs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3000" dirty="0" smtClean="0"/>
              <a:t>Sliding fee scale </a:t>
            </a:r>
          </a:p>
          <a:p>
            <a:pPr marL="801688" lvl="1" indent="-344488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/>
              <a:t>To support a portion of costs</a:t>
            </a:r>
          </a:p>
          <a:p>
            <a:pPr marL="801688" lvl="1" indent="-344488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/>
              <a:t>Begin at 200% of Federal Poverty </a:t>
            </a:r>
            <a:r>
              <a:rPr lang="en-US" dirty="0" smtClean="0"/>
              <a:t>Level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466468671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452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0704" y="1979021"/>
            <a:ext cx="7537237" cy="47178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Local Options that Require State Action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endParaRPr lang="en-US" sz="1400" b="1" dirty="0" smtClean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Occupancy tax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Tax on sugar-sweetened beverages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Allocation of fees</a:t>
            </a:r>
          </a:p>
          <a:p>
            <a:pPr marL="801688" lvl="1" indent="-344488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Collect fees for expanded set of purposes, such as building permit fees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Social Impact Bonds, also known as Pay for Success</a:t>
            </a:r>
          </a:p>
          <a:p>
            <a:pPr marL="801688" lvl="1" indent="-344488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Pay an external entity once results delivered</a:t>
            </a:r>
          </a:p>
          <a:p>
            <a:pPr marL="801688" lvl="1" indent="-344488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Requires in-depth feasibility study</a:t>
            </a:r>
          </a:p>
          <a:p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864169623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452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6318" y="1970312"/>
            <a:ext cx="754162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Private Funding Options</a:t>
            </a:r>
          </a:p>
          <a:p>
            <a:pPr>
              <a:spcBef>
                <a:spcPts val="0"/>
              </a:spcBef>
              <a:buNone/>
            </a:pPr>
            <a:endParaRPr lang="en-US" sz="1400" dirty="0" smtClean="0"/>
          </a:p>
          <a:p>
            <a:pPr lvl="0">
              <a:spcBef>
                <a:spcPts val="0"/>
              </a:spcBef>
            </a:pPr>
            <a:r>
              <a:rPr lang="en-US" dirty="0" smtClean="0"/>
              <a:t>Philanthropy</a:t>
            </a:r>
          </a:p>
          <a:p>
            <a:pPr marL="801688" lvl="1" indent="-344488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Best for nonrecurring needs, matching dollars, capacity building</a:t>
            </a:r>
          </a:p>
          <a:p>
            <a:pPr lvl="0">
              <a:spcBef>
                <a:spcPts val="0"/>
              </a:spcBef>
            </a:pPr>
            <a:r>
              <a:rPr lang="en-US" dirty="0" smtClean="0"/>
              <a:t>Annual fundraising events</a:t>
            </a:r>
          </a:p>
          <a:p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994709424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452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2616390"/>
            <a:ext cx="9144001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+mj-lt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xmlns="" val="9202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3356185329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6318" y="1961603"/>
            <a:ext cx="7541624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Advocacy Campaign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en-US" dirty="0" smtClean="0"/>
              <a:t>By August 2017, the Outreach Subcommittee, with support from Duke University’s Office of Durham and Regional Affairs, will:</a:t>
            </a:r>
          </a:p>
          <a:p>
            <a:r>
              <a:rPr lang="en-US" dirty="0" smtClean="0"/>
              <a:t>Publish a brief summary of the Task Force’s work</a:t>
            </a:r>
          </a:p>
          <a:p>
            <a:r>
              <a:rPr lang="en-US" dirty="0" smtClean="0"/>
              <a:t>Create handouts and other materials</a:t>
            </a:r>
          </a:p>
          <a:p>
            <a:r>
              <a:rPr lang="en-US" dirty="0" smtClean="0"/>
              <a:t>Host two information sessions for the public</a:t>
            </a:r>
          </a:p>
          <a:p>
            <a:pPr marL="801688" lvl="1" indent="-336550">
              <a:buFont typeface="Arial" panose="020B0604020202020204" pitchFamily="34" charset="0"/>
              <a:buChar char="•"/>
            </a:pPr>
            <a:r>
              <a:rPr lang="en-US" dirty="0" smtClean="0"/>
              <a:t>Integrate public feedback from info sessions into the Task Force’s final report </a:t>
            </a:r>
          </a:p>
        </p:txBody>
      </p:sp>
    </p:spTree>
    <p:extLst>
      <p:ext uri="{BB962C8B-B14F-4D97-AF65-F5344CB8AC3E}">
        <p14:creationId xmlns:p14="http://schemas.microsoft.com/office/powerpoint/2010/main" xmlns="" val="7356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2616390"/>
            <a:ext cx="9049897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+mj-lt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xmlns="" val="9202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3746829145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6318" y="1961603"/>
            <a:ext cx="7541624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Does the program work?</a:t>
            </a:r>
          </a:p>
          <a:p>
            <a:r>
              <a:rPr lang="en-US" dirty="0" smtClean="0"/>
              <a:t>Program self-assessment: Gather information about student learning and development</a:t>
            </a:r>
          </a:p>
          <a:p>
            <a:r>
              <a:rPr lang="en-US" dirty="0" smtClean="0"/>
              <a:t>Program evaluation: Gather information to make judgments about a program, to improve effectiveness</a:t>
            </a:r>
          </a:p>
          <a:p>
            <a:r>
              <a:rPr lang="en-US" dirty="0" smtClean="0"/>
              <a:t>Not included in the Task Force’s cost estimation</a:t>
            </a:r>
          </a:p>
          <a:p>
            <a:r>
              <a:rPr lang="en-US" dirty="0"/>
              <a:t>E</a:t>
            </a:r>
            <a:r>
              <a:rPr lang="en-US" dirty="0" smtClean="0"/>
              <a:t>valuations are usually conducted by independent evaluators and may cost between 10</a:t>
            </a:r>
            <a:r>
              <a:rPr lang="en-US" dirty="0" smtClean="0">
                <a:latin typeface="Calibri"/>
              </a:rPr>
              <a:t>‒</a:t>
            </a:r>
            <a:r>
              <a:rPr lang="en-US" dirty="0" smtClean="0"/>
              <a:t>15% of the cost of the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56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77260533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027612" y="1722114"/>
            <a:ext cx="7659189" cy="3624942"/>
          </a:xfrm>
          <a:ln>
            <a:noFill/>
          </a:ln>
          <a:effectLst>
            <a:outerShdw blurRad="317500" dist="38100" dir="120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 smtClean="0"/>
              <a:t>7  support personnel</a:t>
            </a:r>
          </a:p>
          <a:p>
            <a:pPr lvl="1"/>
            <a:r>
              <a:rPr lang="en-US" sz="2400" b="1" dirty="0"/>
              <a:t>A</a:t>
            </a:r>
            <a:r>
              <a:rPr lang="en-US" sz="2400" b="1" dirty="0" smtClean="0"/>
              <a:t>dministration, editing, research, and graphic design </a:t>
            </a:r>
          </a:p>
          <a:p>
            <a:r>
              <a:rPr lang="en-US" b="1" dirty="0" smtClean="0"/>
              <a:t>17 additional subcommittee members</a:t>
            </a:r>
            <a:endParaRPr lang="en-US" b="1" dirty="0"/>
          </a:p>
          <a:p>
            <a:r>
              <a:rPr lang="en-US" b="1" dirty="0"/>
              <a:t>5 </a:t>
            </a:r>
            <a:r>
              <a:rPr lang="en-US" b="1" dirty="0" smtClean="0"/>
              <a:t>technical advisors</a:t>
            </a:r>
            <a:endParaRPr lang="en-US" b="1" dirty="0"/>
          </a:p>
          <a:p>
            <a:pPr lvl="1"/>
            <a:r>
              <a:rPr lang="en-US" sz="2400" b="1" dirty="0" smtClean="0"/>
              <a:t>Researchers and content</a:t>
            </a:r>
            <a:endParaRPr lang="en-US" sz="2400" b="1" dirty="0"/>
          </a:p>
          <a:p>
            <a:r>
              <a:rPr lang="en-US" b="1" dirty="0" smtClean="0"/>
              <a:t>21 Task Force </a:t>
            </a:r>
            <a:r>
              <a:rPr lang="en-US" b="1" dirty="0"/>
              <a:t>m</a:t>
            </a:r>
            <a:r>
              <a:rPr lang="en-US" b="1" dirty="0" smtClean="0"/>
              <a:t>embers</a:t>
            </a:r>
          </a:p>
          <a:p>
            <a:pPr lvl="1"/>
            <a:r>
              <a:rPr lang="en-US" sz="2400" b="1" dirty="0" smtClean="0"/>
              <a:t>Public and private providers, </a:t>
            </a:r>
            <a:r>
              <a:rPr lang="en-US" sz="2400" b="1" dirty="0"/>
              <a:t>a</a:t>
            </a:r>
            <a:r>
              <a:rPr lang="en-US" sz="2400" b="1" dirty="0" smtClean="0"/>
              <a:t>dvocacy</a:t>
            </a:r>
            <a:r>
              <a:rPr lang="en-US" sz="2800" b="1" dirty="0" smtClean="0"/>
              <a:t> </a:t>
            </a:r>
            <a:r>
              <a:rPr lang="en-US" sz="2400" b="1" dirty="0" smtClean="0"/>
              <a:t>organizations, researchers, business, county, and city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7610" y="5791202"/>
            <a:ext cx="7659189" cy="830997"/>
          </a:xfrm>
          <a:prstGeom prst="rect">
            <a:avLst/>
          </a:prstGeom>
          <a:ln>
            <a:noFill/>
          </a:ln>
          <a:effectLst>
            <a:outerShdw blurRad="3175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314450" indent="-1314450"/>
            <a:r>
              <a:rPr lang="en-US" sz="2400" b="1" i="1" dirty="0" smtClean="0"/>
              <a:t>Timeline:</a:t>
            </a:r>
            <a:r>
              <a:rPr lang="en-US" sz="2400" b="1" dirty="0" smtClean="0"/>
              <a:t>	Draft report and recommendations were due to elected bodies in Spring 2017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1203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6318" y="1970633"/>
            <a:ext cx="7541623" cy="4525963"/>
          </a:xfrm>
        </p:spPr>
        <p:txBody>
          <a:bodyPr>
            <a:normAutofit/>
          </a:bodyPr>
          <a:lstStyle/>
          <a:p>
            <a:r>
              <a:rPr lang="en-US" b="1" dirty="0"/>
              <a:t>Formative evaluation </a:t>
            </a:r>
            <a:r>
              <a:rPr lang="en-US" dirty="0"/>
              <a:t>is useful for determining how the program should be designed or </a:t>
            </a:r>
            <a:r>
              <a:rPr lang="en-US" dirty="0" smtClean="0"/>
              <a:t>improved and how it is being implemented </a:t>
            </a:r>
          </a:p>
          <a:p>
            <a:r>
              <a:rPr lang="en-US" dirty="0" smtClean="0"/>
              <a:t>Possible questions: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dirty="0" smtClean="0"/>
              <a:t>What is the process for getting the program started across program locations?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dirty="0" smtClean="0"/>
              <a:t>Does it reach the target students?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US" dirty="0" smtClean="0"/>
              <a:t>Are intended services being provided?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630168493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8731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1578" y="2013857"/>
            <a:ext cx="7526362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Summative evaluation</a:t>
            </a:r>
            <a:r>
              <a:rPr lang="en-US" dirty="0"/>
              <a:t> </a:t>
            </a:r>
            <a:r>
              <a:rPr lang="en-US" dirty="0" smtClean="0"/>
              <a:t>asks big </a:t>
            </a:r>
            <a:r>
              <a:rPr lang="en-US" dirty="0"/>
              <a:t>questions </a:t>
            </a:r>
            <a:r>
              <a:rPr lang="en-US" dirty="0" smtClean="0"/>
              <a:t>about </a:t>
            </a:r>
            <a:r>
              <a:rPr lang="en-US" dirty="0"/>
              <a:t>whether a program “</a:t>
            </a:r>
            <a:r>
              <a:rPr lang="en-US" dirty="0" smtClean="0"/>
              <a:t>works”</a:t>
            </a:r>
          </a:p>
          <a:p>
            <a:r>
              <a:rPr lang="en-US" dirty="0" smtClean="0"/>
              <a:t>Possible questions: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Are the children who participate more ready for kindergarten than those who do not?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is the average level of classroom quality in Durham’s Pre-K Program?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Are children in higher-quality </a:t>
            </a:r>
            <a:r>
              <a:rPr lang="en-US" dirty="0"/>
              <a:t>classrooms </a:t>
            </a:r>
            <a:r>
              <a:rPr lang="en-US" dirty="0" smtClean="0"/>
              <a:t>more ready than children in lower-quality </a:t>
            </a:r>
            <a:r>
              <a:rPr lang="en-US" dirty="0"/>
              <a:t>classrooms</a:t>
            </a:r>
            <a:r>
              <a:rPr lang="en-US" dirty="0" smtClean="0"/>
              <a:t>?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630168493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5114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2616390"/>
            <a:ext cx="9143999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+mj-lt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xmlns="" val="184576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363098281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6318" y="1950724"/>
            <a:ext cx="7541623" cy="4068763"/>
          </a:xfrm>
        </p:spPr>
        <p:txBody>
          <a:bodyPr/>
          <a:lstStyle/>
          <a:p>
            <a:r>
              <a:rPr lang="en-US" dirty="0" smtClean="0"/>
              <a:t>The commitment of the members of the Task Force to the work is complete </a:t>
            </a:r>
          </a:p>
          <a:p>
            <a:r>
              <a:rPr lang="en-US" dirty="0" smtClean="0"/>
              <a:t>Fund personnel to lead the next phase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8712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6317" y="1950724"/>
            <a:ext cx="7637419" cy="4632641"/>
          </a:xfrm>
        </p:spPr>
        <p:txBody>
          <a:bodyPr/>
          <a:lstStyle/>
          <a:p>
            <a:r>
              <a:rPr lang="en-US" dirty="0" smtClean="0"/>
              <a:t>Assess the demand for expanding high-quality preschool in Durham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Study supply of care and identify gaps in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Poll parents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Identify barriers</a:t>
            </a:r>
          </a:p>
          <a:p>
            <a:r>
              <a:rPr lang="en-US" dirty="0" smtClean="0"/>
              <a:t>Assess the impact of expanded high-quality </a:t>
            </a:r>
            <a:br>
              <a:rPr lang="en-US" dirty="0" smtClean="0"/>
            </a:br>
            <a:r>
              <a:rPr lang="en-US" dirty="0" smtClean="0"/>
              <a:t>pre-K for 4-year-olds on existing early education programs for birth to 3-year-olds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536195389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712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6318" y="1970633"/>
            <a:ext cx="7602585" cy="4525963"/>
          </a:xfrm>
        </p:spPr>
        <p:txBody>
          <a:bodyPr/>
          <a:lstStyle/>
          <a:p>
            <a:r>
              <a:rPr lang="en-US" dirty="0" smtClean="0"/>
              <a:t>Increase public knowledge and will to fund activities that support kindergarten readiness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Conduct targeted outreach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Ensure the inclusion of parent input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Create targeted media campaigns </a:t>
            </a:r>
          </a:p>
          <a:p>
            <a:r>
              <a:rPr lang="en-US" dirty="0" smtClean="0"/>
              <a:t>Consider </a:t>
            </a:r>
            <a:r>
              <a:rPr lang="en-US" dirty="0" err="1" smtClean="0"/>
              <a:t>Whitted</a:t>
            </a:r>
            <a:r>
              <a:rPr lang="en-US" dirty="0" smtClean="0"/>
              <a:t> School as a pilot site for evaluation and research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74412228"/>
              </p:ext>
            </p:extLst>
          </p:nvPr>
        </p:nvGraphicFramePr>
        <p:xfrm>
          <a:off x="468075" y="263421"/>
          <a:ext cx="8231785" cy="116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712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27835"/>
            <a:ext cx="9144000" cy="9369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"/>
            <a:ext cx="9144000" cy="6857999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1" y="2749069"/>
            <a:ext cx="9144002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latin typeface="+mj-lt"/>
              </a:rPr>
              <a:t>QUESTIONS?</a:t>
            </a:r>
            <a:endParaRPr lang="en-US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02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-97654"/>
            <a:ext cx="9144000" cy="139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6" y="1669797"/>
            <a:ext cx="1870265" cy="2095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7911" y="1603784"/>
            <a:ext cx="1237640" cy="2114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6990" y="2022085"/>
            <a:ext cx="3667602" cy="12384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457"/>
          <a:stretch/>
        </p:blipFill>
        <p:spPr>
          <a:xfrm>
            <a:off x="0" y="4040702"/>
            <a:ext cx="9144000" cy="28472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3406" y="-26633"/>
            <a:ext cx="80021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Durham’s Community Early Education/Preschool Task Force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296806"/>
            <a:ext cx="922389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092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900258660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1027611" y="1713404"/>
            <a:ext cx="7794172" cy="4739639"/>
          </a:xfrm>
          <a:ln>
            <a:noFill/>
          </a:ln>
          <a:effectLst>
            <a:outerShdw blurRad="317500" dist="38100" dir="120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Evaluation </a:t>
            </a:r>
            <a:r>
              <a:rPr lang="en-US" b="1" dirty="0">
                <a:solidFill>
                  <a:srgbClr val="7F7F7F"/>
                </a:solidFill>
              </a:rPr>
              <a:t>(5 members) </a:t>
            </a:r>
            <a:endParaRPr lang="en-US" b="1" dirty="0"/>
          </a:p>
          <a:p>
            <a:pPr lvl="1">
              <a:spcBef>
                <a:spcPts val="0"/>
              </a:spcBef>
            </a:pPr>
            <a:r>
              <a:rPr lang="en-US" sz="2400" b="1" dirty="0"/>
              <a:t>Develop the approach for evaluation </a:t>
            </a:r>
            <a:r>
              <a:rPr lang="en-US" sz="2400" b="1" dirty="0" smtClean="0"/>
              <a:t>and identify key questions</a:t>
            </a:r>
            <a:endParaRPr lang="en-US" sz="2400" b="1" dirty="0"/>
          </a:p>
          <a:p>
            <a:pPr>
              <a:spcBef>
                <a:spcPts val="0"/>
              </a:spcBef>
            </a:pPr>
            <a:r>
              <a:rPr lang="en-US" b="1" dirty="0" smtClean="0"/>
              <a:t>Finance </a:t>
            </a:r>
            <a:r>
              <a:rPr lang="en-US" b="1" dirty="0" smtClean="0">
                <a:solidFill>
                  <a:srgbClr val="7F7F7F"/>
                </a:solidFill>
              </a:rPr>
              <a:t>(</a:t>
            </a:r>
            <a:r>
              <a:rPr lang="en-US" b="1" dirty="0">
                <a:solidFill>
                  <a:srgbClr val="7F7F7F"/>
                </a:solidFill>
              </a:rPr>
              <a:t>9</a:t>
            </a:r>
            <a:r>
              <a:rPr lang="en-US" b="1" dirty="0" smtClean="0">
                <a:solidFill>
                  <a:srgbClr val="7F7F7F"/>
                </a:solidFill>
              </a:rPr>
              <a:t> </a:t>
            </a:r>
            <a:r>
              <a:rPr lang="en-US" b="1" dirty="0">
                <a:solidFill>
                  <a:srgbClr val="7F7F7F"/>
                </a:solidFill>
              </a:rPr>
              <a:t>members) </a:t>
            </a:r>
            <a:endParaRPr lang="en-US" b="1" dirty="0" smtClean="0"/>
          </a:p>
          <a:p>
            <a:pPr lvl="1">
              <a:spcBef>
                <a:spcPts val="0"/>
              </a:spcBef>
            </a:pPr>
            <a:r>
              <a:rPr lang="en-US" sz="2400" b="1" dirty="0" smtClean="0"/>
              <a:t>Research and synthesize options for funding expanded care</a:t>
            </a:r>
          </a:p>
          <a:p>
            <a:pPr>
              <a:spcBef>
                <a:spcPts val="0"/>
              </a:spcBef>
            </a:pPr>
            <a:r>
              <a:rPr lang="en-US" b="1" dirty="0"/>
              <a:t>High-quality preschool </a:t>
            </a:r>
            <a:r>
              <a:rPr lang="en-US" b="1" dirty="0">
                <a:solidFill>
                  <a:srgbClr val="7F7F7F"/>
                </a:solidFill>
              </a:rPr>
              <a:t>(21 members) 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Identify best practices for expanding high-quality care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Outreach </a:t>
            </a:r>
            <a:r>
              <a:rPr lang="en-US" b="1" dirty="0" smtClean="0">
                <a:solidFill>
                  <a:srgbClr val="7F7F7F"/>
                </a:solidFill>
              </a:rPr>
              <a:t>(</a:t>
            </a:r>
            <a:r>
              <a:rPr lang="en-US" b="1" dirty="0">
                <a:solidFill>
                  <a:srgbClr val="7F7F7F"/>
                </a:solidFill>
              </a:rPr>
              <a:t>8</a:t>
            </a:r>
            <a:r>
              <a:rPr lang="en-US" b="1" dirty="0" smtClean="0">
                <a:solidFill>
                  <a:srgbClr val="7F7F7F"/>
                </a:solidFill>
              </a:rPr>
              <a:t> </a:t>
            </a:r>
            <a:r>
              <a:rPr lang="en-US" b="1" dirty="0">
                <a:solidFill>
                  <a:srgbClr val="7F7F7F"/>
                </a:solidFill>
              </a:rPr>
              <a:t>members) </a:t>
            </a:r>
            <a:endParaRPr lang="en-US" b="1" dirty="0" smtClean="0"/>
          </a:p>
          <a:p>
            <a:pPr lvl="1">
              <a:spcBef>
                <a:spcPts val="0"/>
              </a:spcBef>
            </a:pPr>
            <a:r>
              <a:rPr lang="en-US" sz="2400" b="1" dirty="0" smtClean="0"/>
              <a:t>Develop plan for gathering input and feedback from parents and informing public about the value of expanding pre-K</a:t>
            </a:r>
          </a:p>
        </p:txBody>
      </p:sp>
    </p:spTree>
    <p:extLst>
      <p:ext uri="{BB962C8B-B14F-4D97-AF65-F5344CB8AC3E}">
        <p14:creationId xmlns:p14="http://schemas.microsoft.com/office/powerpoint/2010/main" xmlns="" val="19157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760329043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049411" y="1791783"/>
            <a:ext cx="7633035" cy="4635144"/>
          </a:xfrm>
          <a:ln>
            <a:noFill/>
          </a:ln>
          <a:effectLst>
            <a:outerShdw blurRad="317500" dist="38100" dir="120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en-US" sz="700" b="1" dirty="0" smtClean="0"/>
          </a:p>
          <a:p>
            <a:r>
              <a:rPr lang="en-US" sz="2600" b="1" dirty="0" smtClean="0"/>
              <a:t>May</a:t>
            </a:r>
            <a:r>
              <a:rPr lang="en-US" sz="2600" b="1" dirty="0"/>
              <a:t> 2016</a:t>
            </a:r>
            <a:r>
              <a:rPr lang="en-US" sz="2600" b="1" dirty="0" smtClean="0"/>
              <a:t>–June 2016</a:t>
            </a:r>
          </a:p>
          <a:p>
            <a:pPr lvl="1"/>
            <a:r>
              <a:rPr lang="en-US" sz="2200" b="1" dirty="0" smtClean="0"/>
              <a:t>Public and private providers, advocacy organizations, researchers, business, county, and city accepted appointments to the Task </a:t>
            </a:r>
            <a:r>
              <a:rPr lang="en-US" sz="2200" b="1" dirty="0"/>
              <a:t>F</a:t>
            </a:r>
            <a:r>
              <a:rPr lang="en-US" sz="2200" b="1" dirty="0" smtClean="0"/>
              <a:t>orce</a:t>
            </a:r>
          </a:p>
          <a:p>
            <a:r>
              <a:rPr lang="en-US" sz="2600" b="1" dirty="0" smtClean="0"/>
              <a:t>June 2016–April 2017</a:t>
            </a:r>
          </a:p>
          <a:p>
            <a:pPr lvl="1"/>
            <a:r>
              <a:rPr lang="en-US" sz="2200" b="1" dirty="0" smtClean="0"/>
              <a:t>Whole Task Force met 11 times and received committee updates and special presentations</a:t>
            </a:r>
          </a:p>
          <a:p>
            <a:pPr lvl="1"/>
            <a:r>
              <a:rPr lang="en-US" sz="2200" b="1" dirty="0" smtClean="0"/>
              <a:t>Each subcommittee developed its own schedule, often meeting monthly with smaller teams working between meetings</a:t>
            </a:r>
          </a:p>
          <a:p>
            <a:pPr lvl="2"/>
            <a:r>
              <a:rPr lang="en-US" sz="2200" b="1" dirty="0" smtClean="0"/>
              <a:t>Subcommittee membership overlapped intentionally</a:t>
            </a:r>
          </a:p>
          <a:p>
            <a:r>
              <a:rPr lang="en-US" sz="2600" b="1" dirty="0" smtClean="0"/>
              <a:t>May 2017–August 2017</a:t>
            </a:r>
          </a:p>
          <a:p>
            <a:pPr lvl="1"/>
            <a:r>
              <a:rPr lang="en-US" sz="2200" b="1" dirty="0" smtClean="0"/>
              <a:t>Outreach Subcommittee will engage several stakeholders to gather feedback and increase awareness </a:t>
            </a:r>
          </a:p>
          <a:p>
            <a:pPr lvl="1"/>
            <a:r>
              <a:rPr lang="en-US" sz="2200" b="1" dirty="0" smtClean="0"/>
              <a:t>Incorporate stakeholder input into final report</a:t>
            </a:r>
          </a:p>
          <a:p>
            <a:pPr lvl="1"/>
            <a:endParaRPr lang="en-US" b="1" dirty="0" smtClean="0"/>
          </a:p>
          <a:p>
            <a:pPr lvl="2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0710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28249827"/>
              </p:ext>
            </p:extLst>
          </p:nvPr>
        </p:nvGraphicFramePr>
        <p:xfrm>
          <a:off x="457199" y="274638"/>
          <a:ext cx="8277498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1" y="1772199"/>
            <a:ext cx="7615646" cy="83820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Purpose by Consensus</a:t>
            </a:r>
            <a:endParaRPr lang="en-US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610" y="2915200"/>
            <a:ext cx="7659189" cy="37468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    The purpose of Durham’s Community Early Education/Preschool Task Force is to develop a plan to serve all 3- and 4-year-olds in Durham County in high-quality preschool by 2023. This plan will first serve 4-year-olds, prioritizing children in low-income families, by August 2019.</a:t>
            </a:r>
            <a:endParaRPr lang="en-US" dirty="0" smtClean="0"/>
          </a:p>
          <a:p>
            <a:pPr>
              <a:buNone/>
            </a:pP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149532" y="2610399"/>
            <a:ext cx="741970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144" y="0"/>
            <a:ext cx="1003632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75144" y="1"/>
            <a:ext cx="10036324" cy="6858000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375144" y="2735867"/>
            <a:ext cx="10036324" cy="150018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latin typeface="+mj-lt"/>
              </a:rPr>
              <a:t>SCAN</a:t>
            </a:r>
            <a:endParaRPr lang="en-US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2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13283</TotalTime>
  <Words>2337</Words>
  <Application>Microsoft Macintosh PowerPoint</Application>
  <PresentationFormat>On-screen Show (4:3)</PresentationFormat>
  <Paragraphs>457</Paragraphs>
  <Slides>57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Purpose by Consensus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Durham’s Community Early Education/Preschool Task Force</dc:title>
  <dc:creator>lindac</dc:creator>
  <cp:lastModifiedBy>lindac</cp:lastModifiedBy>
  <cp:revision>495</cp:revision>
  <dcterms:created xsi:type="dcterms:W3CDTF">2016-09-28T19:15:12Z</dcterms:created>
  <dcterms:modified xsi:type="dcterms:W3CDTF">2017-04-28T19:39:54Z</dcterms:modified>
</cp:coreProperties>
</file>